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1AB1-C1B0-23A1-2154-837A647376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1CAD76-AB33-B81B-4187-EC1C36ECAA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BCC50B-30F2-5BE7-A775-B567578F8393}"/>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B297D170-6F19-CFEA-39E3-E31CC46264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4B179D-3673-7B60-EA57-7CBCB6523D24}"/>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842865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89BB-9A9C-8ADB-B95A-F9ED21ADC5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EF4146-B064-799C-ECB1-012AE5A395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45FB48-8DE4-859E-DC40-B3778DA15A23}"/>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FE4C4A94-BDE2-813E-9211-72BB178947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893B66-1FA4-A4A1-3737-0D9126ED57AF}"/>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102146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8751E-9735-F5FE-1860-B8074D415C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80830D-F781-427C-7204-F2542C353F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F216FB-1F70-2E63-C9FF-036EE4500481}"/>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888EE2CC-32DD-F50D-75F9-01A81CCAD0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424DB4-D04C-A4BB-06B1-8AA2F2FD9D8C}"/>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19814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B275-F895-41D6-2A99-0C8EFC1DE9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D31029-285E-84E0-5D6C-9761F3E4C2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981B7E-9DD9-16D7-ACAE-633C7608AD6E}"/>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FEEC74A1-A863-DD41-BAF0-16708ADA33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9DB7E4-4F1B-74FC-065D-D0376CECAB72}"/>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361123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E4B8-0878-7E09-D63C-B2EE5ECF6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E31D2D-DD78-1D91-559A-3945E30EAD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4301F8-6419-2F53-786B-0DFB903002A8}"/>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4A59345A-C93E-E186-AFA0-3A7421DB66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C5A0C-58C9-B0C4-C53B-BED09B6DCC01}"/>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2296381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1B0-3BC5-B375-82E1-8437ED47E4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FE830E-EEF4-A828-DC27-F795AC0012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5B5FC8-B1C7-FED6-9F65-A8947935C6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FC4232-A4C2-7DC9-3C5F-724BC73A21A1}"/>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6" name="Footer Placeholder 5">
            <a:extLst>
              <a:ext uri="{FF2B5EF4-FFF2-40B4-BE49-F238E27FC236}">
                <a16:creationId xmlns:a16="http://schemas.microsoft.com/office/drawing/2014/main" id="{F3BA4D55-CE78-8785-21C9-3DE89B554A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DF3F66-3CEA-EB0A-860A-9CB575E50C67}"/>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21196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31DF-CE4E-1D56-769C-F096456B48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58D3CD-5314-8AAB-4725-CD83F20152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59CE63-C7E7-5820-69F8-3D02449B99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8EBBDC-8950-4D96-B6A3-FFED78E84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2FC136-2E65-69D6-C441-459F1815D4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1D9A3F-DF01-9498-EFB5-7C5A21858F62}"/>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8" name="Footer Placeholder 7">
            <a:extLst>
              <a:ext uri="{FF2B5EF4-FFF2-40B4-BE49-F238E27FC236}">
                <a16:creationId xmlns:a16="http://schemas.microsoft.com/office/drawing/2014/main" id="{4F79380D-3E57-B252-B19F-6D8CF0A364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5D43EC-86CE-266D-D16E-F0D1A7B6E9C1}"/>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882945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94E8-4359-6FF4-3513-74452DD7F5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53E114-A18A-33D3-2019-0318B9A78064}"/>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4" name="Footer Placeholder 3">
            <a:extLst>
              <a:ext uri="{FF2B5EF4-FFF2-40B4-BE49-F238E27FC236}">
                <a16:creationId xmlns:a16="http://schemas.microsoft.com/office/drawing/2014/main" id="{9E14A249-7BD4-20A1-A97C-991E25171A3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208AABB-E15D-388C-D8FE-4D99C96D958C}"/>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22924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675C6-D7D0-635D-6B88-D1A1F41DBB8B}"/>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3" name="Footer Placeholder 2">
            <a:extLst>
              <a:ext uri="{FF2B5EF4-FFF2-40B4-BE49-F238E27FC236}">
                <a16:creationId xmlns:a16="http://schemas.microsoft.com/office/drawing/2014/main" id="{A4E05315-3909-5354-19D5-7F9AAE9B23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4F2F55-584F-6FD3-618A-963C2ADDFA7C}"/>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42024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2720-5602-A09F-6864-E36CA9047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09EFF4-92EE-F701-9164-91CED48792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147F11-18C5-EE69-C461-48719B67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F037D-3650-7C39-DA1E-8F87D1ABE93A}"/>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6" name="Footer Placeholder 5">
            <a:extLst>
              <a:ext uri="{FF2B5EF4-FFF2-40B4-BE49-F238E27FC236}">
                <a16:creationId xmlns:a16="http://schemas.microsoft.com/office/drawing/2014/main" id="{08BE58F4-1BE3-AF6C-C91B-2DA9E7D97F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44E4EF-2BF9-9B00-8980-29653FF3E09D}"/>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26197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21A4-E99B-3C7E-7C57-F0D5AB245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1BF9C1-E961-A14E-60DD-04DE2399F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208BA2-D085-7AF3-DF4D-7CEE62727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6A8DF-BDFF-3CB5-1821-109E18D77BA2}"/>
              </a:ext>
            </a:extLst>
          </p:cNvPr>
          <p:cNvSpPr>
            <a:spLocks noGrp="1"/>
          </p:cNvSpPr>
          <p:nvPr>
            <p:ph type="dt" sz="half" idx="10"/>
          </p:nvPr>
        </p:nvSpPr>
        <p:spPr/>
        <p:txBody>
          <a:bodyPr/>
          <a:lstStyle/>
          <a:p>
            <a:fld id="{A63D874C-F124-47AC-9086-35C0B2529854}" type="datetimeFigureOut">
              <a:rPr lang="en-IN" smtClean="0"/>
              <a:t>20-11-2023</a:t>
            </a:fld>
            <a:endParaRPr lang="en-IN"/>
          </a:p>
        </p:txBody>
      </p:sp>
      <p:sp>
        <p:nvSpPr>
          <p:cNvPr id="6" name="Footer Placeholder 5">
            <a:extLst>
              <a:ext uri="{FF2B5EF4-FFF2-40B4-BE49-F238E27FC236}">
                <a16:creationId xmlns:a16="http://schemas.microsoft.com/office/drawing/2014/main" id="{62430F81-FBD6-F404-DDDB-56A2603105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57E6A9-7603-5D03-E46A-0B997C50689D}"/>
              </a:ext>
            </a:extLst>
          </p:cNvPr>
          <p:cNvSpPr>
            <a:spLocks noGrp="1"/>
          </p:cNvSpPr>
          <p:nvPr>
            <p:ph type="sldNum" sz="quarter" idx="12"/>
          </p:nvPr>
        </p:nvSpPr>
        <p:spPr/>
        <p:txBody>
          <a:bodyPr/>
          <a:lstStyle/>
          <a:p>
            <a:fld id="{AEA8C8BC-4DA4-4469-BB51-1C94E9D269BC}" type="slidenum">
              <a:rPr lang="en-IN" smtClean="0"/>
              <a:t>‹#›</a:t>
            </a:fld>
            <a:endParaRPr lang="en-IN"/>
          </a:p>
        </p:txBody>
      </p:sp>
    </p:spTree>
    <p:extLst>
      <p:ext uri="{BB962C8B-B14F-4D97-AF65-F5344CB8AC3E}">
        <p14:creationId xmlns:p14="http://schemas.microsoft.com/office/powerpoint/2010/main" val="391941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1E105-B0F1-0506-37BA-C020B1D50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018A07-FF03-6EEB-5AEC-FD0E2C467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F17AD1-FB9A-9F41-EFD9-8CAF53805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D874C-F124-47AC-9086-35C0B2529854}" type="datetimeFigureOut">
              <a:rPr lang="en-IN" smtClean="0"/>
              <a:t>20-11-2023</a:t>
            </a:fld>
            <a:endParaRPr lang="en-IN"/>
          </a:p>
        </p:txBody>
      </p:sp>
      <p:sp>
        <p:nvSpPr>
          <p:cNvPr id="5" name="Footer Placeholder 4">
            <a:extLst>
              <a:ext uri="{FF2B5EF4-FFF2-40B4-BE49-F238E27FC236}">
                <a16:creationId xmlns:a16="http://schemas.microsoft.com/office/drawing/2014/main" id="{2C472D66-0665-C8BF-FF62-3454115D6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12D2E1-0AC5-D46E-3EE0-829A4A7D4F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8C8BC-4DA4-4469-BB51-1C94E9D269BC}" type="slidenum">
              <a:rPr lang="en-IN" smtClean="0"/>
              <a:t>‹#›</a:t>
            </a:fld>
            <a:endParaRPr lang="en-IN"/>
          </a:p>
        </p:txBody>
      </p:sp>
    </p:spTree>
    <p:extLst>
      <p:ext uri="{BB962C8B-B14F-4D97-AF65-F5344CB8AC3E}">
        <p14:creationId xmlns:p14="http://schemas.microsoft.com/office/powerpoint/2010/main" val="3335242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DFF86C-7AB7-1849-C246-14480CD277AB}"/>
              </a:ext>
            </a:extLst>
          </p:cNvPr>
          <p:cNvSpPr txBox="1"/>
          <p:nvPr/>
        </p:nvSpPr>
        <p:spPr>
          <a:xfrm>
            <a:off x="4733185" y="2901821"/>
            <a:ext cx="3655033" cy="373064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Name-</a:t>
            </a:r>
            <a:r>
              <a:rPr lang="en-IN" b="1" dirty="0">
                <a:latin typeface="Times New Roman" panose="02020603050405020304" pitchFamily="18" charset="0"/>
                <a:cs typeface="Times New Roman" panose="02020603050405020304" pitchFamily="18" charset="0"/>
              </a:rPr>
              <a:t>Neelotpal Chowdhury</a:t>
            </a:r>
          </a:p>
          <a:p>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Registration no.-</a:t>
            </a:r>
            <a:r>
              <a:rPr lang="en-IN" b="1" dirty="0">
                <a:latin typeface="Times New Roman" panose="02020603050405020304" pitchFamily="18" charset="0"/>
                <a:cs typeface="Times New Roman" panose="02020603050405020304" pitchFamily="18" charset="0"/>
              </a:rPr>
              <a:t>12104606</a:t>
            </a:r>
          </a:p>
          <a:p>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Section-</a:t>
            </a:r>
            <a:r>
              <a:rPr lang="en-IN" b="1" dirty="0">
                <a:latin typeface="Times New Roman" panose="02020603050405020304" pitchFamily="18" charset="0"/>
                <a:cs typeface="Times New Roman" panose="02020603050405020304" pitchFamily="18" charset="0"/>
              </a:rPr>
              <a:t>K21WN</a:t>
            </a:r>
          </a:p>
          <a:p>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Roll no.-</a:t>
            </a:r>
            <a:r>
              <a:rPr lang="en-IN" b="1" dirty="0">
                <a:latin typeface="Times New Roman" panose="02020603050405020304" pitchFamily="18" charset="0"/>
                <a:cs typeface="Times New Roman" panose="02020603050405020304" pitchFamily="18" charset="0"/>
              </a:rPr>
              <a:t>RK21WNA17</a:t>
            </a:r>
          </a:p>
          <a:p>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Course code-</a:t>
            </a:r>
            <a:r>
              <a:rPr lang="en-IN" b="1" dirty="0">
                <a:latin typeface="Times New Roman" panose="02020603050405020304" pitchFamily="18" charset="0"/>
                <a:cs typeface="Times New Roman" panose="02020603050405020304" pitchFamily="18" charset="0"/>
              </a:rPr>
              <a:t>INT219</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Project Name-</a:t>
            </a:r>
            <a:r>
              <a:rPr lang="en-IN" b="1" dirty="0">
                <a:latin typeface="Times New Roman" panose="02020603050405020304" pitchFamily="18" charset="0"/>
                <a:cs typeface="Times New Roman" panose="02020603050405020304" pitchFamily="18" charset="0"/>
              </a:rPr>
              <a:t>Hotel Website</a:t>
            </a:r>
          </a:p>
          <a:p>
            <a:endParaRPr lang="en-IN" b="1" dirty="0"/>
          </a:p>
          <a:p>
            <a:endParaRPr lang="en-IN" dirty="0"/>
          </a:p>
        </p:txBody>
      </p:sp>
      <p:pic>
        <p:nvPicPr>
          <p:cNvPr id="3" name="Picture 2">
            <a:extLst>
              <a:ext uri="{FF2B5EF4-FFF2-40B4-BE49-F238E27FC236}">
                <a16:creationId xmlns:a16="http://schemas.microsoft.com/office/drawing/2014/main" id="{582FD544-5482-3AA3-4DD2-8DA7DE7A8338}"/>
              </a:ext>
            </a:extLst>
          </p:cNvPr>
          <p:cNvPicPr/>
          <p:nvPr/>
        </p:nvPicPr>
        <p:blipFill>
          <a:blip r:embed="rId2"/>
          <a:stretch>
            <a:fillRect/>
          </a:stretch>
        </p:blipFill>
        <p:spPr>
          <a:xfrm>
            <a:off x="4733186" y="193066"/>
            <a:ext cx="2470046" cy="2055612"/>
          </a:xfrm>
          <a:prstGeom prst="rect">
            <a:avLst/>
          </a:prstGeom>
        </p:spPr>
      </p:pic>
      <p:sp>
        <p:nvSpPr>
          <p:cNvPr id="4" name="Rectangle 3">
            <a:extLst>
              <a:ext uri="{FF2B5EF4-FFF2-40B4-BE49-F238E27FC236}">
                <a16:creationId xmlns:a16="http://schemas.microsoft.com/office/drawing/2014/main" id="{3B3A2A48-D352-84BF-A064-12110C80206E}"/>
              </a:ext>
            </a:extLst>
          </p:cNvPr>
          <p:cNvSpPr/>
          <p:nvPr/>
        </p:nvSpPr>
        <p:spPr>
          <a:xfrm>
            <a:off x="93306" y="83976"/>
            <a:ext cx="11980506" cy="66713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26627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E52CC-BE4A-1689-86A5-B96436B25ABE}"/>
              </a:ext>
            </a:extLst>
          </p:cNvPr>
          <p:cNvSpPr txBox="1"/>
          <p:nvPr/>
        </p:nvSpPr>
        <p:spPr>
          <a:xfrm>
            <a:off x="74645" y="-18661"/>
            <a:ext cx="2976465"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Appendices:-</a:t>
            </a:r>
          </a:p>
        </p:txBody>
      </p:sp>
      <p:sp>
        <p:nvSpPr>
          <p:cNvPr id="12" name="TextBox 11">
            <a:extLst>
              <a:ext uri="{FF2B5EF4-FFF2-40B4-BE49-F238E27FC236}">
                <a16:creationId xmlns:a16="http://schemas.microsoft.com/office/drawing/2014/main" id="{250EE90D-D653-1FAB-797C-5F04830DDB42}"/>
              </a:ext>
            </a:extLst>
          </p:cNvPr>
          <p:cNvSpPr txBox="1"/>
          <p:nvPr/>
        </p:nvSpPr>
        <p:spPr>
          <a:xfrm>
            <a:off x="2388636" y="3101784"/>
            <a:ext cx="1726163"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Home Page</a:t>
            </a:r>
          </a:p>
        </p:txBody>
      </p:sp>
      <p:sp>
        <p:nvSpPr>
          <p:cNvPr id="13" name="TextBox 12">
            <a:extLst>
              <a:ext uri="{FF2B5EF4-FFF2-40B4-BE49-F238E27FC236}">
                <a16:creationId xmlns:a16="http://schemas.microsoft.com/office/drawing/2014/main" id="{DFD9BE3C-F578-A933-90CB-AF991A4C882F}"/>
              </a:ext>
            </a:extLst>
          </p:cNvPr>
          <p:cNvSpPr txBox="1"/>
          <p:nvPr/>
        </p:nvSpPr>
        <p:spPr>
          <a:xfrm>
            <a:off x="2220686" y="6085919"/>
            <a:ext cx="2771192"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Services Page</a:t>
            </a:r>
          </a:p>
        </p:txBody>
      </p:sp>
      <p:sp>
        <p:nvSpPr>
          <p:cNvPr id="14" name="TextBox 13">
            <a:extLst>
              <a:ext uri="{FF2B5EF4-FFF2-40B4-BE49-F238E27FC236}">
                <a16:creationId xmlns:a16="http://schemas.microsoft.com/office/drawing/2014/main" id="{77D81391-92AD-2C77-4C42-B7CFF103ACA3}"/>
              </a:ext>
            </a:extLst>
          </p:cNvPr>
          <p:cNvSpPr txBox="1"/>
          <p:nvPr/>
        </p:nvSpPr>
        <p:spPr>
          <a:xfrm>
            <a:off x="8210938" y="2916600"/>
            <a:ext cx="2341983"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About Us Page</a:t>
            </a:r>
          </a:p>
        </p:txBody>
      </p:sp>
      <p:cxnSp>
        <p:nvCxnSpPr>
          <p:cNvPr id="16" name="Straight Connector 15">
            <a:extLst>
              <a:ext uri="{FF2B5EF4-FFF2-40B4-BE49-F238E27FC236}">
                <a16:creationId xmlns:a16="http://schemas.microsoft.com/office/drawing/2014/main" id="{063CC4F6-61CD-ECF4-07EC-003CAC38AA5B}"/>
              </a:ext>
            </a:extLst>
          </p:cNvPr>
          <p:cNvCxnSpPr>
            <a:cxnSpLocks/>
          </p:cNvCxnSpPr>
          <p:nvPr/>
        </p:nvCxnSpPr>
        <p:spPr>
          <a:xfrm>
            <a:off x="139959" y="285356"/>
            <a:ext cx="970384" cy="0"/>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544E2575-33C1-D194-E0AF-ED296F39B10D}"/>
              </a:ext>
            </a:extLst>
          </p:cNvPr>
          <p:cNvSpPr/>
          <p:nvPr/>
        </p:nvSpPr>
        <p:spPr>
          <a:xfrm>
            <a:off x="74645" y="65314"/>
            <a:ext cx="12042710" cy="669938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AB42E867-C5D4-2172-00A0-139EC84CD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51" y="369332"/>
            <a:ext cx="4715087" cy="2652236"/>
          </a:xfrm>
          <a:prstGeom prst="rect">
            <a:avLst/>
          </a:prstGeom>
        </p:spPr>
      </p:pic>
      <p:pic>
        <p:nvPicPr>
          <p:cNvPr id="10" name="Picture 9">
            <a:extLst>
              <a:ext uri="{FF2B5EF4-FFF2-40B4-BE49-F238E27FC236}">
                <a16:creationId xmlns:a16="http://schemas.microsoft.com/office/drawing/2014/main" id="{28D2BE89-6C9F-07D1-4908-48343EF8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 y="3448146"/>
            <a:ext cx="4614731" cy="2595786"/>
          </a:xfrm>
          <a:prstGeom prst="rect">
            <a:avLst/>
          </a:prstGeom>
        </p:spPr>
      </p:pic>
      <p:pic>
        <p:nvPicPr>
          <p:cNvPr id="17" name="Picture 16">
            <a:extLst>
              <a:ext uri="{FF2B5EF4-FFF2-40B4-BE49-F238E27FC236}">
                <a16:creationId xmlns:a16="http://schemas.microsoft.com/office/drawing/2014/main" id="{1A00A04E-50BF-E9C8-ACBF-86972FBC0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284" y="285356"/>
            <a:ext cx="4528476" cy="2547268"/>
          </a:xfrm>
          <a:prstGeom prst="rect">
            <a:avLst/>
          </a:prstGeom>
        </p:spPr>
      </p:pic>
      <p:pic>
        <p:nvPicPr>
          <p:cNvPr id="19" name="Picture 18">
            <a:extLst>
              <a:ext uri="{FF2B5EF4-FFF2-40B4-BE49-F238E27FC236}">
                <a16:creationId xmlns:a16="http://schemas.microsoft.com/office/drawing/2014/main" id="{3BEB0AC2-738C-AA37-6212-70769D9314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156" y="3429000"/>
            <a:ext cx="4614731" cy="2595786"/>
          </a:xfrm>
          <a:prstGeom prst="rect">
            <a:avLst/>
          </a:prstGeom>
        </p:spPr>
      </p:pic>
      <p:sp>
        <p:nvSpPr>
          <p:cNvPr id="20" name="TextBox 19">
            <a:extLst>
              <a:ext uri="{FF2B5EF4-FFF2-40B4-BE49-F238E27FC236}">
                <a16:creationId xmlns:a16="http://schemas.microsoft.com/office/drawing/2014/main" id="{FF41FC42-38E9-0417-A54D-3865DDAF52F3}"/>
              </a:ext>
            </a:extLst>
          </p:cNvPr>
          <p:cNvSpPr txBox="1"/>
          <p:nvPr/>
        </p:nvSpPr>
        <p:spPr>
          <a:xfrm>
            <a:off x="8378890" y="6024787"/>
            <a:ext cx="159242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Menu Page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43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7CF3EB-54A3-C0A8-C315-B926796B3B7A}"/>
              </a:ext>
            </a:extLst>
          </p:cNvPr>
          <p:cNvSpPr txBox="1"/>
          <p:nvPr/>
        </p:nvSpPr>
        <p:spPr>
          <a:xfrm>
            <a:off x="8201607" y="3154086"/>
            <a:ext cx="1835019"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Sign-in Page</a:t>
            </a:r>
          </a:p>
        </p:txBody>
      </p:sp>
      <p:sp>
        <p:nvSpPr>
          <p:cNvPr id="9" name="TextBox 8">
            <a:extLst>
              <a:ext uri="{FF2B5EF4-FFF2-40B4-BE49-F238E27FC236}">
                <a16:creationId xmlns:a16="http://schemas.microsoft.com/office/drawing/2014/main" id="{16AAC2C7-6DBC-9DE7-6228-8DDC9A6132CA}"/>
              </a:ext>
            </a:extLst>
          </p:cNvPr>
          <p:cNvSpPr txBox="1"/>
          <p:nvPr/>
        </p:nvSpPr>
        <p:spPr>
          <a:xfrm>
            <a:off x="2222832" y="3146002"/>
            <a:ext cx="808964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Order Page</a:t>
            </a:r>
          </a:p>
        </p:txBody>
      </p:sp>
      <p:sp>
        <p:nvSpPr>
          <p:cNvPr id="2" name="Rectangle 1">
            <a:extLst>
              <a:ext uri="{FF2B5EF4-FFF2-40B4-BE49-F238E27FC236}">
                <a16:creationId xmlns:a16="http://schemas.microsoft.com/office/drawing/2014/main" id="{E2BD3470-B15E-4439-4163-D2172C5D023B}"/>
              </a:ext>
            </a:extLst>
          </p:cNvPr>
          <p:cNvSpPr/>
          <p:nvPr/>
        </p:nvSpPr>
        <p:spPr>
          <a:xfrm>
            <a:off x="146180" y="158958"/>
            <a:ext cx="11899640" cy="65400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1667A27E-CC9B-41D7-0315-33E88549E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54" y="410343"/>
            <a:ext cx="4863394" cy="2735659"/>
          </a:xfrm>
          <a:prstGeom prst="rect">
            <a:avLst/>
          </a:prstGeom>
        </p:spPr>
      </p:pic>
      <p:pic>
        <p:nvPicPr>
          <p:cNvPr id="11" name="Picture 10">
            <a:extLst>
              <a:ext uri="{FF2B5EF4-FFF2-40B4-BE49-F238E27FC236}">
                <a16:creationId xmlns:a16="http://schemas.microsoft.com/office/drawing/2014/main" id="{C268C83A-38FF-BC51-F3F8-39D8018A4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52" y="410343"/>
            <a:ext cx="4877764" cy="2743742"/>
          </a:xfrm>
          <a:prstGeom prst="rect">
            <a:avLst/>
          </a:prstGeom>
        </p:spPr>
      </p:pic>
      <p:pic>
        <p:nvPicPr>
          <p:cNvPr id="13" name="Picture 12">
            <a:extLst>
              <a:ext uri="{FF2B5EF4-FFF2-40B4-BE49-F238E27FC236}">
                <a16:creationId xmlns:a16="http://schemas.microsoft.com/office/drawing/2014/main" id="{D7706C5E-5E28-85C3-1033-C43024A27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203" y="3510172"/>
            <a:ext cx="4763139" cy="2679266"/>
          </a:xfrm>
          <a:prstGeom prst="rect">
            <a:avLst/>
          </a:prstGeom>
        </p:spPr>
      </p:pic>
      <p:sp>
        <p:nvSpPr>
          <p:cNvPr id="15" name="TextBox 14">
            <a:extLst>
              <a:ext uri="{FF2B5EF4-FFF2-40B4-BE49-F238E27FC236}">
                <a16:creationId xmlns:a16="http://schemas.microsoft.com/office/drawing/2014/main" id="{70EBBD9F-A330-9FDB-3D08-05700CD75116}"/>
              </a:ext>
            </a:extLst>
          </p:cNvPr>
          <p:cNvSpPr txBox="1"/>
          <p:nvPr/>
        </p:nvSpPr>
        <p:spPr>
          <a:xfrm>
            <a:off x="5271796" y="6245832"/>
            <a:ext cx="146490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Login Page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550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E0C9A-6B7D-3989-32AB-E0AC6639BB2C}"/>
              </a:ext>
            </a:extLst>
          </p:cNvPr>
          <p:cNvSpPr txBox="1"/>
          <p:nvPr/>
        </p:nvSpPr>
        <p:spPr>
          <a:xfrm flipH="1">
            <a:off x="74645" y="65314"/>
            <a:ext cx="7865706" cy="307777"/>
          </a:xfrm>
          <a:prstGeom prst="rect">
            <a:avLst/>
          </a:prstGeom>
          <a:noFill/>
        </p:spPr>
        <p:txBody>
          <a:bodyPr wrap="square" rtlCol="0">
            <a:spAutoFit/>
          </a:bodyPr>
          <a:lstStyle/>
          <a:p>
            <a:r>
              <a:rPr lang="en-IN" sz="1400" b="1" dirty="0"/>
              <a:t>Table of Contents:-</a:t>
            </a:r>
          </a:p>
        </p:txBody>
      </p:sp>
      <p:cxnSp>
        <p:nvCxnSpPr>
          <p:cNvPr id="4" name="Straight Connector 3">
            <a:extLst>
              <a:ext uri="{FF2B5EF4-FFF2-40B4-BE49-F238E27FC236}">
                <a16:creationId xmlns:a16="http://schemas.microsoft.com/office/drawing/2014/main" id="{956D0226-93F9-3C6D-E286-FFBD442D2E07}"/>
              </a:ext>
            </a:extLst>
          </p:cNvPr>
          <p:cNvCxnSpPr>
            <a:cxnSpLocks/>
          </p:cNvCxnSpPr>
          <p:nvPr/>
        </p:nvCxnSpPr>
        <p:spPr>
          <a:xfrm>
            <a:off x="149290" y="373091"/>
            <a:ext cx="1324947"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95656908-53A9-AF54-304C-5EE510FFF8C9}"/>
              </a:ext>
            </a:extLst>
          </p:cNvPr>
          <p:cNvSpPr txBox="1"/>
          <p:nvPr/>
        </p:nvSpPr>
        <p:spPr>
          <a:xfrm>
            <a:off x="74645" y="373091"/>
            <a:ext cx="11971175" cy="6001643"/>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--Revision History--</a:t>
            </a:r>
          </a:p>
          <a:p>
            <a:r>
              <a:rPr lang="en-IN" sz="1200" dirty="0">
                <a:latin typeface="Times New Roman" panose="02020603050405020304" pitchFamily="18" charset="0"/>
                <a:cs typeface="Times New Roman" panose="02020603050405020304" pitchFamily="18" charset="0"/>
              </a:rPr>
              <a:t>--Client Approval--</a:t>
            </a:r>
          </a:p>
          <a:p>
            <a:r>
              <a:rPr lang="en-IN" sz="1200" dirty="0">
                <a:latin typeface="Times New Roman" panose="02020603050405020304" pitchFamily="18" charset="0"/>
                <a:cs typeface="Times New Roman" panose="02020603050405020304" pitchFamily="18" charset="0"/>
              </a:rPr>
              <a:t>1.Introduction-</a:t>
            </a:r>
          </a:p>
          <a:p>
            <a:r>
              <a:rPr lang="en-IN" sz="1200" dirty="0">
                <a:latin typeface="Times New Roman" panose="02020603050405020304" pitchFamily="18" charset="0"/>
                <a:cs typeface="Times New Roman" panose="02020603050405020304" pitchFamily="18" charset="0"/>
              </a:rPr>
              <a:t>1.1.Purpose</a:t>
            </a:r>
          </a:p>
          <a:p>
            <a:r>
              <a:rPr lang="en-IN" sz="1200" dirty="0">
                <a:latin typeface="Times New Roman" panose="02020603050405020304" pitchFamily="18" charset="0"/>
                <a:cs typeface="Times New Roman" panose="02020603050405020304" pitchFamily="18" charset="0"/>
              </a:rPr>
              <a:t>1.2.Scope</a:t>
            </a:r>
          </a:p>
          <a:p>
            <a:r>
              <a:rPr lang="en-IN" sz="1200" dirty="0">
                <a:latin typeface="Times New Roman" panose="02020603050405020304" pitchFamily="18" charset="0"/>
                <a:cs typeface="Times New Roman" panose="02020603050405020304" pitchFamily="18" charset="0"/>
              </a:rPr>
              <a:t>1.3.Definitions,Acronyms and Abbreviations</a:t>
            </a:r>
          </a:p>
          <a:p>
            <a:r>
              <a:rPr lang="en-IN" sz="1200" dirty="0">
                <a:latin typeface="Times New Roman" panose="02020603050405020304" pitchFamily="18" charset="0"/>
                <a:cs typeface="Times New Roman" panose="02020603050405020304" pitchFamily="18" charset="0"/>
              </a:rPr>
              <a:t>1.4.References</a:t>
            </a:r>
          </a:p>
          <a:p>
            <a:r>
              <a:rPr lang="en-IN" sz="1200" dirty="0">
                <a:latin typeface="Times New Roman" panose="02020603050405020304" pitchFamily="18" charset="0"/>
                <a:cs typeface="Times New Roman" panose="02020603050405020304" pitchFamily="18" charset="0"/>
              </a:rPr>
              <a:t>1.5.Overview</a:t>
            </a:r>
          </a:p>
          <a:p>
            <a:r>
              <a:rPr lang="en-IN" sz="1200" dirty="0">
                <a:latin typeface="Times New Roman" panose="02020603050405020304" pitchFamily="18" charset="0"/>
                <a:cs typeface="Times New Roman" panose="02020603050405020304" pitchFamily="18" charset="0"/>
              </a:rPr>
              <a:t>2.General Description-</a:t>
            </a:r>
          </a:p>
          <a:p>
            <a:r>
              <a:rPr lang="en-IN" sz="1200" dirty="0">
                <a:latin typeface="Times New Roman" panose="02020603050405020304" pitchFamily="18" charset="0"/>
                <a:cs typeface="Times New Roman" panose="02020603050405020304" pitchFamily="18" charset="0"/>
              </a:rPr>
              <a:t>2.1.Product Perspective</a:t>
            </a:r>
          </a:p>
          <a:p>
            <a:r>
              <a:rPr lang="en-IN" sz="1200" dirty="0">
                <a:latin typeface="Times New Roman" panose="02020603050405020304" pitchFamily="18" charset="0"/>
                <a:cs typeface="Times New Roman" panose="02020603050405020304" pitchFamily="18" charset="0"/>
              </a:rPr>
              <a:t>2.2.Product Functions</a:t>
            </a:r>
          </a:p>
          <a:p>
            <a:r>
              <a:rPr lang="en-IN" sz="1200" dirty="0">
                <a:latin typeface="Times New Roman" panose="02020603050405020304" pitchFamily="18" charset="0"/>
                <a:cs typeface="Times New Roman" panose="02020603050405020304" pitchFamily="18" charset="0"/>
              </a:rPr>
              <a:t>2.3.User Characteristics</a:t>
            </a:r>
          </a:p>
          <a:p>
            <a:r>
              <a:rPr lang="en-IN" sz="1200" dirty="0">
                <a:latin typeface="Times New Roman" panose="02020603050405020304" pitchFamily="18" charset="0"/>
                <a:cs typeface="Times New Roman" panose="02020603050405020304" pitchFamily="18" charset="0"/>
              </a:rPr>
              <a:t>2.4.General Constraints</a:t>
            </a:r>
          </a:p>
          <a:p>
            <a:r>
              <a:rPr lang="en-IN" sz="1200" dirty="0">
                <a:latin typeface="Times New Roman" panose="02020603050405020304" pitchFamily="18" charset="0"/>
                <a:cs typeface="Times New Roman" panose="02020603050405020304" pitchFamily="18" charset="0"/>
              </a:rPr>
              <a:t>2.5.Assumptions and Dependencies</a:t>
            </a:r>
          </a:p>
          <a:p>
            <a:r>
              <a:rPr lang="en-IN" sz="1200" dirty="0">
                <a:latin typeface="Times New Roman" panose="02020603050405020304" pitchFamily="18" charset="0"/>
                <a:cs typeface="Times New Roman" panose="02020603050405020304" pitchFamily="18" charset="0"/>
              </a:rPr>
              <a:t>3.Specific Requirements-</a:t>
            </a:r>
          </a:p>
          <a:p>
            <a:r>
              <a:rPr lang="en-IN" sz="1200" dirty="0">
                <a:latin typeface="Times New Roman" panose="02020603050405020304" pitchFamily="18" charset="0"/>
                <a:cs typeface="Times New Roman" panose="02020603050405020304" pitchFamily="18" charset="0"/>
              </a:rPr>
              <a:t>3.1 External Interface Requirements </a:t>
            </a:r>
          </a:p>
          <a:p>
            <a:r>
              <a:rPr lang="en-IN" sz="1200" dirty="0">
                <a:latin typeface="Times New Roman" panose="02020603050405020304" pitchFamily="18" charset="0"/>
                <a:cs typeface="Times New Roman" panose="02020603050405020304" pitchFamily="18" charset="0"/>
              </a:rPr>
              <a:t>3.1.1 User Interfaces </a:t>
            </a:r>
          </a:p>
          <a:p>
            <a:r>
              <a:rPr lang="en-IN" sz="1200" dirty="0">
                <a:latin typeface="Times New Roman" panose="02020603050405020304" pitchFamily="18" charset="0"/>
                <a:cs typeface="Times New Roman" panose="02020603050405020304" pitchFamily="18" charset="0"/>
              </a:rPr>
              <a:t>3.1.2 Hardware Interfaces  </a:t>
            </a:r>
          </a:p>
          <a:p>
            <a:r>
              <a:rPr lang="en-IN" sz="1200" dirty="0">
                <a:latin typeface="Times New Roman" panose="02020603050405020304" pitchFamily="18" charset="0"/>
                <a:cs typeface="Times New Roman" panose="02020603050405020304" pitchFamily="18" charset="0"/>
              </a:rPr>
              <a:t>3.1.3 Software Interfaces </a:t>
            </a:r>
          </a:p>
          <a:p>
            <a:r>
              <a:rPr lang="en-IN" sz="1200" dirty="0">
                <a:latin typeface="Times New Roman" panose="02020603050405020304" pitchFamily="18" charset="0"/>
                <a:cs typeface="Times New Roman" panose="02020603050405020304" pitchFamily="18" charset="0"/>
              </a:rPr>
              <a:t>3.1.4 Communications Interfaces</a:t>
            </a:r>
          </a:p>
          <a:p>
            <a:r>
              <a:rPr lang="en-IN" sz="1200" dirty="0">
                <a:latin typeface="Times New Roman" panose="02020603050405020304" pitchFamily="18" charset="0"/>
                <a:cs typeface="Times New Roman" panose="02020603050405020304" pitchFamily="18" charset="0"/>
              </a:rPr>
              <a:t>3.2 Functional Requirements</a:t>
            </a:r>
          </a:p>
          <a:p>
            <a:r>
              <a:rPr lang="en-IN" sz="1200" dirty="0">
                <a:latin typeface="Times New Roman" panose="02020603050405020304" pitchFamily="18" charset="0"/>
                <a:cs typeface="Times New Roman" panose="02020603050405020304" pitchFamily="18" charset="0"/>
              </a:rPr>
              <a:t>3.5 Non-functional Requirements </a:t>
            </a:r>
          </a:p>
          <a:p>
            <a:r>
              <a:rPr lang="en-IN" sz="1200" dirty="0">
                <a:latin typeface="Times New Roman" panose="02020603050405020304" pitchFamily="18" charset="0"/>
                <a:cs typeface="Times New Roman" panose="02020603050405020304" pitchFamily="18" charset="0"/>
              </a:rPr>
              <a:t>3.5.1 Performance</a:t>
            </a:r>
          </a:p>
          <a:p>
            <a:r>
              <a:rPr lang="en-IN" sz="1200" dirty="0">
                <a:latin typeface="Times New Roman" panose="02020603050405020304" pitchFamily="18" charset="0"/>
                <a:cs typeface="Times New Roman" panose="02020603050405020304" pitchFamily="18" charset="0"/>
              </a:rPr>
              <a:t>3.5.2 Reliability  </a:t>
            </a:r>
          </a:p>
          <a:p>
            <a:r>
              <a:rPr lang="en-IN" sz="1200" dirty="0">
                <a:latin typeface="Times New Roman" panose="02020603050405020304" pitchFamily="18" charset="0"/>
                <a:cs typeface="Times New Roman" panose="02020603050405020304" pitchFamily="18" charset="0"/>
              </a:rPr>
              <a:t>3.5.3 Availability  </a:t>
            </a:r>
          </a:p>
          <a:p>
            <a:r>
              <a:rPr lang="en-US" sz="1200" dirty="0">
                <a:latin typeface="Times New Roman" panose="02020603050405020304" pitchFamily="18" charset="0"/>
                <a:cs typeface="Times New Roman" panose="02020603050405020304" pitchFamily="18" charset="0"/>
              </a:rPr>
              <a:t>3.5.4 Security </a:t>
            </a:r>
          </a:p>
          <a:p>
            <a:r>
              <a:rPr lang="en-US" sz="1200" dirty="0">
                <a:latin typeface="Times New Roman" panose="02020603050405020304" pitchFamily="18" charset="0"/>
                <a:cs typeface="Times New Roman" panose="02020603050405020304" pitchFamily="18" charset="0"/>
              </a:rPr>
              <a:t>3.5.5 Maintainability </a:t>
            </a:r>
          </a:p>
          <a:p>
            <a:r>
              <a:rPr lang="en-US" sz="1200" dirty="0">
                <a:latin typeface="Times New Roman" panose="02020603050405020304" pitchFamily="18" charset="0"/>
                <a:cs typeface="Times New Roman" panose="02020603050405020304" pitchFamily="18" charset="0"/>
              </a:rPr>
              <a:t>3.5.6 Portability  </a:t>
            </a:r>
          </a:p>
          <a:p>
            <a:r>
              <a:rPr lang="en-US" sz="1200" dirty="0">
                <a:latin typeface="Times New Roman" panose="02020603050405020304" pitchFamily="18" charset="0"/>
                <a:cs typeface="Times New Roman" panose="02020603050405020304" pitchFamily="18" charset="0"/>
              </a:rPr>
              <a:t>3.7 Design Constraints </a:t>
            </a:r>
          </a:p>
          <a:p>
            <a:r>
              <a:rPr lang="en-US" sz="1200" dirty="0">
                <a:latin typeface="Times New Roman" panose="02020603050405020304" pitchFamily="18" charset="0"/>
                <a:cs typeface="Times New Roman" panose="02020603050405020304" pitchFamily="18" charset="0"/>
              </a:rPr>
              <a:t>3.9 Other Requirements  </a:t>
            </a:r>
          </a:p>
          <a:p>
            <a:r>
              <a:rPr lang="en-US" sz="1200" dirty="0">
                <a:latin typeface="Times New Roman" panose="02020603050405020304" pitchFamily="18" charset="0"/>
                <a:cs typeface="Times New Roman" panose="02020603050405020304" pitchFamily="18" charset="0"/>
              </a:rPr>
              <a:t>--Analysis Models-data Flow Diagrams (DFD)--</a:t>
            </a:r>
          </a:p>
          <a:p>
            <a:r>
              <a:rPr lang="en-US" sz="1200" dirty="0">
                <a:latin typeface="Times New Roman" panose="02020603050405020304" pitchFamily="18" charset="0"/>
                <a:cs typeface="Times New Roman" panose="02020603050405020304" pitchFamily="18" charset="0"/>
              </a:rPr>
              <a:t>--Appendices--</a:t>
            </a:r>
            <a:endParaRPr lang="en-IN"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BAFE5E8-54E5-D60C-E0D7-C963236D7180}"/>
              </a:ext>
            </a:extLst>
          </p:cNvPr>
          <p:cNvSpPr/>
          <p:nvPr/>
        </p:nvSpPr>
        <p:spPr>
          <a:xfrm>
            <a:off x="74645" y="65314"/>
            <a:ext cx="11968065" cy="672737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2527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C1366-8DF6-3A66-2BDB-5CEF2940F9C3}"/>
              </a:ext>
            </a:extLst>
          </p:cNvPr>
          <p:cNvSpPr txBox="1"/>
          <p:nvPr/>
        </p:nvSpPr>
        <p:spPr>
          <a:xfrm>
            <a:off x="289249" y="326571"/>
            <a:ext cx="3172408"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REVISION HISTORY:-</a:t>
            </a:r>
          </a:p>
        </p:txBody>
      </p:sp>
      <p:graphicFrame>
        <p:nvGraphicFramePr>
          <p:cNvPr id="3" name="Table 2">
            <a:extLst>
              <a:ext uri="{FF2B5EF4-FFF2-40B4-BE49-F238E27FC236}">
                <a16:creationId xmlns:a16="http://schemas.microsoft.com/office/drawing/2014/main" id="{84160945-F216-7546-00B2-419DA6D8FD96}"/>
              </a:ext>
            </a:extLst>
          </p:cNvPr>
          <p:cNvGraphicFramePr>
            <a:graphicFrameLocks noGrp="1"/>
          </p:cNvGraphicFramePr>
          <p:nvPr>
            <p:extLst>
              <p:ext uri="{D42A27DB-BD31-4B8C-83A1-F6EECF244321}">
                <p14:modId xmlns:p14="http://schemas.microsoft.com/office/powerpoint/2010/main" val="1892265800"/>
              </p:ext>
            </p:extLst>
          </p:nvPr>
        </p:nvGraphicFramePr>
        <p:xfrm>
          <a:off x="2211355" y="1063691"/>
          <a:ext cx="7884368" cy="5143657"/>
        </p:xfrm>
        <a:graphic>
          <a:graphicData uri="http://schemas.openxmlformats.org/drawingml/2006/table">
            <a:tbl>
              <a:tblPr firstRow="1" bandRow="1">
                <a:tableStyleId>{5940675A-B579-460E-94D1-54222C63F5DA}</a:tableStyleId>
              </a:tblPr>
              <a:tblGrid>
                <a:gridCol w="1964160">
                  <a:extLst>
                    <a:ext uri="{9D8B030D-6E8A-4147-A177-3AD203B41FA5}">
                      <a16:colId xmlns:a16="http://schemas.microsoft.com/office/drawing/2014/main" val="1649803423"/>
                    </a:ext>
                  </a:extLst>
                </a:gridCol>
                <a:gridCol w="1970172">
                  <a:extLst>
                    <a:ext uri="{9D8B030D-6E8A-4147-A177-3AD203B41FA5}">
                      <a16:colId xmlns:a16="http://schemas.microsoft.com/office/drawing/2014/main" val="1972767643"/>
                    </a:ext>
                  </a:extLst>
                </a:gridCol>
                <a:gridCol w="1958147">
                  <a:extLst>
                    <a:ext uri="{9D8B030D-6E8A-4147-A177-3AD203B41FA5}">
                      <a16:colId xmlns:a16="http://schemas.microsoft.com/office/drawing/2014/main" val="1731947051"/>
                    </a:ext>
                  </a:extLst>
                </a:gridCol>
                <a:gridCol w="1991889">
                  <a:extLst>
                    <a:ext uri="{9D8B030D-6E8A-4147-A177-3AD203B41FA5}">
                      <a16:colId xmlns:a16="http://schemas.microsoft.com/office/drawing/2014/main" val="1976859606"/>
                    </a:ext>
                  </a:extLst>
                </a:gridCol>
              </a:tblGrid>
              <a:tr h="622453">
                <a:tc>
                  <a:txBody>
                    <a:bodyPr/>
                    <a:lstStyle/>
                    <a:p>
                      <a:r>
                        <a:rPr lang="en-IN" sz="1400" b="1" dirty="0">
                          <a:latin typeface="Times New Roman" panose="02020603050405020304" pitchFamily="18" charset="0"/>
                          <a:cs typeface="Times New Roman" panose="02020603050405020304" pitchFamily="18" charset="0"/>
                        </a:rPr>
                        <a:t>            Date</a:t>
                      </a:r>
                    </a:p>
                  </a:txBody>
                  <a:tcPr/>
                </a:tc>
                <a:tc>
                  <a:txBody>
                    <a:bodyPr/>
                    <a:lstStyle/>
                    <a:p>
                      <a:r>
                        <a:rPr lang="en-IN" sz="1400" b="1" dirty="0">
                          <a:latin typeface="Times New Roman" panose="02020603050405020304" pitchFamily="18" charset="0"/>
                          <a:cs typeface="Times New Roman" panose="02020603050405020304" pitchFamily="18" charset="0"/>
                        </a:rPr>
                        <a:t>       Description</a:t>
                      </a:r>
                    </a:p>
                  </a:txBody>
                  <a:tcPr/>
                </a:tc>
                <a:tc>
                  <a:txBody>
                    <a:bodyPr/>
                    <a:lstStyle/>
                    <a:p>
                      <a:r>
                        <a:rPr lang="en-IN" sz="1400" b="1" dirty="0">
                          <a:latin typeface="Times New Roman" panose="02020603050405020304" pitchFamily="18" charset="0"/>
                          <a:cs typeface="Times New Roman" panose="02020603050405020304" pitchFamily="18" charset="0"/>
                        </a:rPr>
                        <a:t>           Author</a:t>
                      </a:r>
                    </a:p>
                  </a:txBody>
                  <a:tcPr/>
                </a:tc>
                <a:tc>
                  <a:txBody>
                    <a:bodyPr/>
                    <a:lstStyle/>
                    <a:p>
                      <a:r>
                        <a:rPr lang="en-IN" sz="1400" b="1" dirty="0">
                          <a:latin typeface="Times New Roman" panose="02020603050405020304" pitchFamily="18" charset="0"/>
                          <a:cs typeface="Times New Roman" panose="02020603050405020304" pitchFamily="18" charset="0"/>
                        </a:rPr>
                        <a:t>        Comments</a:t>
                      </a:r>
                    </a:p>
                  </a:txBody>
                  <a:tcPr/>
                </a:tc>
                <a:extLst>
                  <a:ext uri="{0D108BD9-81ED-4DB2-BD59-A6C34878D82A}">
                    <a16:rowId xmlns:a16="http://schemas.microsoft.com/office/drawing/2014/main" val="3718812032"/>
                  </a:ext>
                </a:extLst>
              </a:tr>
              <a:tr h="753534">
                <a:tc>
                  <a:txBody>
                    <a:bodyPr/>
                    <a:lstStyle/>
                    <a:p>
                      <a:r>
                        <a:rPr lang="en-IN" sz="1200" dirty="0">
                          <a:latin typeface="Times New Roman" panose="02020603050405020304" pitchFamily="18" charset="0"/>
                          <a:cs typeface="Times New Roman" panose="02020603050405020304" pitchFamily="18" charset="0"/>
                        </a:rPr>
                        <a:t>01-03/10/2023</a:t>
                      </a:r>
                    </a:p>
                  </a:txBody>
                  <a:tcPr/>
                </a:tc>
                <a:tc>
                  <a:txBody>
                    <a:bodyPr/>
                    <a:lstStyle/>
                    <a:p>
                      <a:r>
                        <a:rPr lang="en-IN" sz="1200" dirty="0">
                          <a:latin typeface="Times New Roman" panose="02020603050405020304" pitchFamily="18" charset="0"/>
                          <a:cs typeface="Times New Roman" panose="02020603050405020304" pitchFamily="18" charset="0"/>
                        </a:rPr>
                        <a:t>Home page</a:t>
                      </a:r>
                    </a:p>
                  </a:txBody>
                  <a:tcPr/>
                </a:tc>
                <a:tc>
                  <a:txBody>
                    <a:bodyPr/>
                    <a:lstStyle/>
                    <a:p>
                      <a:r>
                        <a:rPr lang="en-IN" sz="1200" dirty="0">
                          <a:latin typeface="Times New Roman" panose="02020603050405020304" pitchFamily="18" charset="0"/>
                          <a:cs typeface="Times New Roman" panose="02020603050405020304" pitchFamily="18" charset="0"/>
                        </a:rPr>
                        <a:t>Neelotpal Chowdhury</a:t>
                      </a:r>
                    </a:p>
                  </a:txBody>
                  <a:tcPr/>
                </a:tc>
                <a:tc>
                  <a:txBody>
                    <a:bodyPr/>
                    <a:lstStyle/>
                    <a:p>
                      <a:r>
                        <a:rPr lang="en-IN" sz="1200" dirty="0">
                          <a:latin typeface="Times New Roman" panose="02020603050405020304" pitchFamily="18" charset="0"/>
                          <a:cs typeface="Times New Roman" panose="02020603050405020304" pitchFamily="18" charset="0"/>
                        </a:rPr>
                        <a:t>Successful</a:t>
                      </a:r>
                    </a:p>
                  </a:txBody>
                  <a:tcPr/>
                </a:tc>
                <a:extLst>
                  <a:ext uri="{0D108BD9-81ED-4DB2-BD59-A6C34878D82A}">
                    <a16:rowId xmlns:a16="http://schemas.microsoft.com/office/drawing/2014/main" val="2307058514"/>
                  </a:ext>
                </a:extLst>
              </a:tr>
              <a:tr h="753534">
                <a:tc>
                  <a:txBody>
                    <a:bodyPr/>
                    <a:lstStyle/>
                    <a:p>
                      <a:r>
                        <a:rPr lang="en-IN" sz="1200" dirty="0">
                          <a:latin typeface="Times New Roman" panose="02020603050405020304" pitchFamily="18" charset="0"/>
                          <a:cs typeface="Times New Roman" panose="02020603050405020304" pitchFamily="18" charset="0"/>
                        </a:rPr>
                        <a:t>04-06/10/2023</a:t>
                      </a:r>
                    </a:p>
                  </a:txBody>
                  <a:tcPr/>
                </a:tc>
                <a:tc>
                  <a:txBody>
                    <a:bodyPr/>
                    <a:lstStyle/>
                    <a:p>
                      <a:r>
                        <a:rPr lang="en-IN" sz="1200" dirty="0">
                          <a:latin typeface="Times New Roman" panose="02020603050405020304" pitchFamily="18" charset="0"/>
                          <a:cs typeface="Times New Roman" panose="02020603050405020304" pitchFamily="18" charset="0"/>
                        </a:rPr>
                        <a:t>About Us page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Neelotpal Chowdhury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Successful</a:t>
                      </a:r>
                    </a:p>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64681489"/>
                  </a:ext>
                </a:extLst>
              </a:tr>
              <a:tr h="753534">
                <a:tc>
                  <a:txBody>
                    <a:bodyPr/>
                    <a:lstStyle/>
                    <a:p>
                      <a:r>
                        <a:rPr lang="en-IN" sz="1200" dirty="0">
                          <a:latin typeface="Times New Roman" panose="02020603050405020304" pitchFamily="18" charset="0"/>
                          <a:cs typeface="Times New Roman" panose="02020603050405020304" pitchFamily="18" charset="0"/>
                        </a:rPr>
                        <a:t>07-10/10/2023</a:t>
                      </a:r>
                    </a:p>
                  </a:txBody>
                  <a:tcPr/>
                </a:tc>
                <a:tc>
                  <a:txBody>
                    <a:bodyPr/>
                    <a:lstStyle/>
                    <a:p>
                      <a:r>
                        <a:rPr lang="en-IN" sz="1200" dirty="0">
                          <a:latin typeface="Times New Roman" panose="02020603050405020304" pitchFamily="18" charset="0"/>
                          <a:cs typeface="Times New Roman" panose="02020603050405020304" pitchFamily="18" charset="0"/>
                        </a:rPr>
                        <a:t>Services page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Neelotpal Chowdhury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Successful</a:t>
                      </a:r>
                    </a:p>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6514170"/>
                  </a:ext>
                </a:extLst>
              </a:tr>
              <a:tr h="753534">
                <a:tc>
                  <a:txBody>
                    <a:bodyPr/>
                    <a:lstStyle/>
                    <a:p>
                      <a:r>
                        <a:rPr lang="en-IN" sz="1200" dirty="0">
                          <a:latin typeface="Times New Roman" panose="02020603050405020304" pitchFamily="18" charset="0"/>
                          <a:cs typeface="Times New Roman" panose="02020603050405020304" pitchFamily="18" charset="0"/>
                        </a:rPr>
                        <a:t>11-14/10/2023</a:t>
                      </a:r>
                    </a:p>
                  </a:txBody>
                  <a:tcPr/>
                </a:tc>
                <a:tc>
                  <a:txBody>
                    <a:bodyPr/>
                    <a:lstStyle/>
                    <a:p>
                      <a:r>
                        <a:rPr lang="en-IN" sz="1200" dirty="0">
                          <a:latin typeface="Times New Roman" panose="02020603050405020304" pitchFamily="18" charset="0"/>
                          <a:cs typeface="Times New Roman" panose="02020603050405020304" pitchFamily="18" charset="0"/>
                        </a:rPr>
                        <a:t>Menu page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Neelotpal Chowdhury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Successful</a:t>
                      </a:r>
                    </a:p>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2424337"/>
                  </a:ext>
                </a:extLst>
              </a:tr>
              <a:tr h="7535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15-19/10/2023</a:t>
                      </a:r>
                    </a:p>
                  </a:txBody>
                  <a:tcPr/>
                </a:tc>
                <a:tc>
                  <a:txBody>
                    <a:bodyPr/>
                    <a:lstStyle/>
                    <a:p>
                      <a:r>
                        <a:rPr lang="en-IN" sz="1200" dirty="0">
                          <a:latin typeface="Times New Roman" panose="02020603050405020304" pitchFamily="18" charset="0"/>
                          <a:cs typeface="Times New Roman" panose="02020603050405020304" pitchFamily="18" charset="0"/>
                        </a:rPr>
                        <a:t>Order page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Neelotpal Chowdhury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Successful</a:t>
                      </a:r>
                    </a:p>
                    <a:p>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36432440"/>
                  </a:ext>
                </a:extLst>
              </a:tr>
              <a:tr h="753534">
                <a:tc>
                  <a:txBody>
                    <a:bodyPr/>
                    <a:lstStyle/>
                    <a:p>
                      <a:r>
                        <a:rPr lang="en-IN" sz="1200" dirty="0">
                          <a:latin typeface="Times New Roman" panose="02020603050405020304" pitchFamily="18" charset="0"/>
                          <a:cs typeface="Times New Roman" panose="02020603050405020304" pitchFamily="18" charset="0"/>
                        </a:rPr>
                        <a:t>20-24/10/2023</a:t>
                      </a:r>
                    </a:p>
                  </a:txBody>
                  <a:tcPr/>
                </a:tc>
                <a:tc>
                  <a:txBody>
                    <a:bodyPr/>
                    <a:lstStyle/>
                    <a:p>
                      <a:r>
                        <a:rPr lang="en-IN" sz="1200" dirty="0">
                          <a:latin typeface="Times New Roman" panose="02020603050405020304" pitchFamily="18" charset="0"/>
                          <a:cs typeface="Times New Roman" panose="02020603050405020304" pitchFamily="18" charset="0"/>
                        </a:rPr>
                        <a:t>Documentation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Neelotpal Chowdhury</a:t>
                      </a:r>
                    </a:p>
                  </a:txBody>
                  <a:tcPr/>
                </a:tc>
                <a:tc>
                  <a:txBody>
                    <a:bodyPr/>
                    <a:lstStyle/>
                    <a:p>
                      <a:r>
                        <a:rPr lang="en-IN" sz="1200" dirty="0">
                          <a:latin typeface="Times New Roman" panose="02020603050405020304" pitchFamily="18" charset="0"/>
                          <a:cs typeface="Times New Roman" panose="02020603050405020304" pitchFamily="18" charset="0"/>
                        </a:rPr>
                        <a:t>Done</a:t>
                      </a:r>
                    </a:p>
                  </a:txBody>
                  <a:tcPr/>
                </a:tc>
                <a:extLst>
                  <a:ext uri="{0D108BD9-81ED-4DB2-BD59-A6C34878D82A}">
                    <a16:rowId xmlns:a16="http://schemas.microsoft.com/office/drawing/2014/main" val="877499864"/>
                  </a:ext>
                </a:extLst>
              </a:tr>
            </a:tbl>
          </a:graphicData>
        </a:graphic>
      </p:graphicFrame>
      <p:cxnSp>
        <p:nvCxnSpPr>
          <p:cNvPr id="5" name="Straight Connector 4">
            <a:extLst>
              <a:ext uri="{FF2B5EF4-FFF2-40B4-BE49-F238E27FC236}">
                <a16:creationId xmlns:a16="http://schemas.microsoft.com/office/drawing/2014/main" id="{F130073E-69BF-0812-7195-F3B48F37FCFB}"/>
              </a:ext>
            </a:extLst>
          </p:cNvPr>
          <p:cNvCxnSpPr/>
          <p:nvPr/>
        </p:nvCxnSpPr>
        <p:spPr>
          <a:xfrm>
            <a:off x="373224" y="625151"/>
            <a:ext cx="1754156" cy="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CA42376B-D650-8E84-EA1C-66977582B676}"/>
              </a:ext>
            </a:extLst>
          </p:cNvPr>
          <p:cNvSpPr/>
          <p:nvPr/>
        </p:nvSpPr>
        <p:spPr>
          <a:xfrm>
            <a:off x="202163" y="130629"/>
            <a:ext cx="11787674" cy="65967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6977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30C2E3-1C53-8E10-8D14-BF029DF7BDB1}"/>
              </a:ext>
            </a:extLst>
          </p:cNvPr>
          <p:cNvSpPr txBox="1"/>
          <p:nvPr/>
        </p:nvSpPr>
        <p:spPr>
          <a:xfrm>
            <a:off x="121298" y="214604"/>
            <a:ext cx="3060441" cy="369332"/>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CLIENT APPROVAL</a:t>
            </a:r>
            <a:r>
              <a:rPr lang="en-IN" b="1" dirty="0"/>
              <a:t>:-</a:t>
            </a:r>
          </a:p>
        </p:txBody>
      </p:sp>
      <p:cxnSp>
        <p:nvCxnSpPr>
          <p:cNvPr id="4" name="Straight Connector 3">
            <a:extLst>
              <a:ext uri="{FF2B5EF4-FFF2-40B4-BE49-F238E27FC236}">
                <a16:creationId xmlns:a16="http://schemas.microsoft.com/office/drawing/2014/main" id="{784F076D-3BE4-8D07-7C18-FF00DF5B39C8}"/>
              </a:ext>
            </a:extLst>
          </p:cNvPr>
          <p:cNvCxnSpPr/>
          <p:nvPr/>
        </p:nvCxnSpPr>
        <p:spPr>
          <a:xfrm>
            <a:off x="195943" y="552052"/>
            <a:ext cx="1744824"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FCFE5721-F690-FFFF-EDBE-599B2F93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4779" y="0"/>
            <a:ext cx="5910147" cy="6858000"/>
          </a:xfrm>
          <a:prstGeom prst="rect">
            <a:avLst/>
          </a:prstGeom>
        </p:spPr>
      </p:pic>
      <p:sp>
        <p:nvSpPr>
          <p:cNvPr id="3" name="Rectangle 2">
            <a:extLst>
              <a:ext uri="{FF2B5EF4-FFF2-40B4-BE49-F238E27FC236}">
                <a16:creationId xmlns:a16="http://schemas.microsoft.com/office/drawing/2014/main" id="{6A323B8A-F0A6-D852-C93A-A0BDAEFDC04A}"/>
              </a:ext>
            </a:extLst>
          </p:cNvPr>
          <p:cNvSpPr/>
          <p:nvPr/>
        </p:nvSpPr>
        <p:spPr>
          <a:xfrm>
            <a:off x="0" y="0"/>
            <a:ext cx="12192000" cy="6858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5210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1455EE-C63A-95B9-B046-725F09D4E059}"/>
              </a:ext>
            </a:extLst>
          </p:cNvPr>
          <p:cNvSpPr txBox="1"/>
          <p:nvPr/>
        </p:nvSpPr>
        <p:spPr>
          <a:xfrm>
            <a:off x="5122507" y="96974"/>
            <a:ext cx="2771191"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SRS Document</a:t>
            </a:r>
          </a:p>
        </p:txBody>
      </p:sp>
      <p:cxnSp>
        <p:nvCxnSpPr>
          <p:cNvPr id="4" name="Straight Connector 3">
            <a:extLst>
              <a:ext uri="{FF2B5EF4-FFF2-40B4-BE49-F238E27FC236}">
                <a16:creationId xmlns:a16="http://schemas.microsoft.com/office/drawing/2014/main" id="{4E6765E7-140B-8565-5ADF-34F18B638606}"/>
              </a:ext>
            </a:extLst>
          </p:cNvPr>
          <p:cNvCxnSpPr>
            <a:cxnSpLocks/>
          </p:cNvCxnSpPr>
          <p:nvPr/>
        </p:nvCxnSpPr>
        <p:spPr>
          <a:xfrm flipV="1">
            <a:off x="5122506" y="431860"/>
            <a:ext cx="1548882" cy="4467"/>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5573BD1-BB26-2C98-8811-68E6F346D1F2}"/>
              </a:ext>
            </a:extLst>
          </p:cNvPr>
          <p:cNvSpPr txBox="1"/>
          <p:nvPr/>
        </p:nvSpPr>
        <p:spPr>
          <a:xfrm>
            <a:off x="233265" y="699796"/>
            <a:ext cx="11728580" cy="6401753"/>
          </a:xfrm>
          <a:prstGeom prst="rect">
            <a:avLst/>
          </a:prstGeom>
          <a:noFill/>
        </p:spPr>
        <p:txBody>
          <a:bodyPr wrap="square" rtlCol="0">
            <a:spAutoFit/>
          </a:bodyPr>
          <a:lstStyle/>
          <a:p>
            <a:pPr algn="l"/>
            <a:r>
              <a:rPr lang="en-US" sz="1400" b="1" dirty="0">
                <a:latin typeface="Times New Roman" panose="02020603050405020304" pitchFamily="18" charset="0"/>
                <a:cs typeface="Times New Roman" panose="02020603050405020304" pitchFamily="18" charset="0"/>
              </a:rPr>
              <a:t>Hotel</a:t>
            </a:r>
            <a:r>
              <a:rPr lang="en-US" sz="1400" b="1" i="0" dirty="0">
                <a:effectLst/>
                <a:latin typeface="Times New Roman" panose="02020603050405020304" pitchFamily="18" charset="0"/>
                <a:cs typeface="Times New Roman" panose="02020603050405020304" pitchFamily="18" charset="0"/>
              </a:rPr>
              <a:t> Website:-</a:t>
            </a:r>
          </a:p>
          <a:p>
            <a:pPr algn="l"/>
            <a:r>
              <a:rPr lang="en-US" sz="1400" b="1" i="0" dirty="0">
                <a:effectLst/>
                <a:latin typeface="Times New Roman" panose="02020603050405020304" pitchFamily="18" charset="0"/>
                <a:cs typeface="Times New Roman" panose="02020603050405020304" pitchFamily="18" charset="0"/>
              </a:rPr>
              <a:t>1. Introduction-</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Hotel Website is an online platform designed to showcase the hotel's menu, ambiance, location, and other relevant information to potential customers. This website aims to improve the accessibility of information for patrons and provide a seamless experience for online reservations and ordering.</a:t>
            </a:r>
          </a:p>
          <a:p>
            <a:pPr algn="l"/>
            <a:r>
              <a:rPr lang="en-US" sz="1400" b="1" dirty="0">
                <a:latin typeface="Times New Roman" panose="02020603050405020304" pitchFamily="18" charset="0"/>
                <a:cs typeface="Times New Roman" panose="02020603050405020304" pitchFamily="18" charset="0"/>
              </a:rPr>
              <a:t>1.1</a:t>
            </a:r>
            <a:r>
              <a:rPr lang="en-US" sz="1400" b="1" i="0" dirty="0">
                <a:effectLst/>
                <a:latin typeface="Times New Roman" panose="02020603050405020304" pitchFamily="18" charset="0"/>
                <a:cs typeface="Times New Roman" panose="02020603050405020304" pitchFamily="18" charset="0"/>
              </a:rPr>
              <a:t>. Purpose</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purpose of this document is to outline the requirements for the development of the hotel website. It serves as a reference for the design and implementation process, ensuring that the website meets the expectations of users, hotel management, and stakeholders.</a:t>
            </a:r>
          </a:p>
          <a:p>
            <a:pPr algn="l"/>
            <a:r>
              <a:rPr lang="en-US" sz="1400" b="1" dirty="0">
                <a:latin typeface="Times New Roman" panose="02020603050405020304" pitchFamily="18" charset="0"/>
                <a:cs typeface="Times New Roman" panose="02020603050405020304" pitchFamily="18" charset="0"/>
              </a:rPr>
              <a:t>1.2</a:t>
            </a:r>
            <a:r>
              <a:rPr lang="en-US" sz="1400" b="1" i="0" dirty="0">
                <a:effectLst/>
                <a:latin typeface="Times New Roman" panose="02020603050405020304" pitchFamily="18" charset="0"/>
                <a:cs typeface="Times New Roman" panose="02020603050405020304" pitchFamily="18" charset="0"/>
              </a:rPr>
              <a:t>. Scope</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hotel website will focus on providing users with the following key features: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Detailed menu with item descriptions, pricing, and dietary information</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Online reservation system for booking tables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Seamless online ordering system for takeout and delivery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Information about the restaurant's location, hours of operation, and contact details</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User-friendly interface for easy navigation and accessibility across devices</a:t>
            </a:r>
          </a:p>
          <a:p>
            <a:pPr algn="l"/>
            <a:r>
              <a:rPr lang="en-IN" sz="1400" b="1" dirty="0">
                <a:latin typeface="Times New Roman" panose="02020603050405020304" pitchFamily="18" charset="0"/>
                <a:cs typeface="Times New Roman" panose="02020603050405020304" pitchFamily="18" charset="0"/>
              </a:rPr>
              <a:t>1.3</a:t>
            </a:r>
            <a:r>
              <a:rPr lang="en-IN" sz="1400" b="1" i="0" dirty="0">
                <a:effectLst/>
                <a:latin typeface="Times New Roman" panose="02020603050405020304" pitchFamily="18" charset="0"/>
                <a:cs typeface="Times New Roman" panose="02020603050405020304" pitchFamily="18" charset="0"/>
              </a:rPr>
              <a:t>. Definitions, Acronyms, and Abbreviations</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CMS: Content Management System</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UI: User Interface</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UX: User Experience</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POS: Point of Sale</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API: Application Programming Interface</a:t>
            </a:r>
          </a:p>
          <a:p>
            <a:pPr algn="l">
              <a:buFont typeface="Arial" panose="020B0604020202020204" pitchFamily="34" charset="0"/>
              <a:buChar char="•"/>
            </a:pPr>
            <a:r>
              <a:rPr lang="en-IN" sz="1200" b="0" i="0" dirty="0">
                <a:solidFill>
                  <a:srgbClr val="374151"/>
                </a:solidFill>
                <a:effectLst/>
                <a:latin typeface="Times New Roman" panose="02020603050405020304" pitchFamily="18" charset="0"/>
                <a:cs typeface="Times New Roman" panose="02020603050405020304" pitchFamily="18" charset="0"/>
              </a:rPr>
              <a:t>SEO: Search Engine Optimization</a:t>
            </a:r>
          </a:p>
          <a:p>
            <a:pPr algn="l"/>
            <a:r>
              <a:rPr lang="en-US" sz="1400" b="1" dirty="0">
                <a:latin typeface="Times New Roman" panose="02020603050405020304" pitchFamily="18" charset="0"/>
                <a:cs typeface="Times New Roman" panose="02020603050405020304" pitchFamily="18" charset="0"/>
              </a:rPr>
              <a:t>1.4</a:t>
            </a:r>
            <a:r>
              <a:rPr lang="en-US" sz="1400" b="1" i="0" dirty="0">
                <a:effectLst/>
                <a:latin typeface="Times New Roman" panose="02020603050405020304" pitchFamily="18" charset="0"/>
                <a:cs typeface="Times New Roman" panose="02020603050405020304" pitchFamily="18" charset="0"/>
              </a:rPr>
              <a:t>. References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(Insert relevant references here, such as other related documents, websites, or standards used in the development process.)</a:t>
            </a:r>
          </a:p>
          <a:p>
            <a:pPr algn="l"/>
            <a:r>
              <a:rPr lang="en-US" sz="1400" b="1" dirty="0">
                <a:latin typeface="Times New Roman" panose="02020603050405020304" pitchFamily="18" charset="0"/>
                <a:cs typeface="Times New Roman" panose="02020603050405020304" pitchFamily="18" charset="0"/>
              </a:rPr>
              <a:t>1.5</a:t>
            </a:r>
            <a:r>
              <a:rPr lang="en-US" sz="1400" b="1" i="0" dirty="0">
                <a:effectLst/>
                <a:latin typeface="Times New Roman" panose="02020603050405020304" pitchFamily="18" charset="0"/>
                <a:cs typeface="Times New Roman" panose="02020603050405020304" pitchFamily="18" charset="0"/>
              </a:rPr>
              <a:t>. Overview</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hotel website will serve as a digital gateway for customers to explore the hotel's offerings and make reservations or place orders conveniently. It will prioritize an engaging and user-friendly interface, ensuring that the menu and ordering process are clear and intuitive. Additionally, the website will integrate secure payment gateways and communication channels to provide a seamless and enjoyable experience for customers.</a:t>
            </a:r>
          </a:p>
          <a:p>
            <a:pPr algn="l">
              <a:buFont typeface="Arial" panose="020B0604020202020204" pitchFamily="34" charset="0"/>
              <a:buChar char="•"/>
            </a:pPr>
            <a:endParaRPr lang="en-IN" sz="12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3" name="Rectangle 2">
            <a:extLst>
              <a:ext uri="{FF2B5EF4-FFF2-40B4-BE49-F238E27FC236}">
                <a16:creationId xmlns:a16="http://schemas.microsoft.com/office/drawing/2014/main" id="{88F9076C-F73B-37E6-B894-107A1129B4AF}"/>
              </a:ext>
            </a:extLst>
          </p:cNvPr>
          <p:cNvSpPr/>
          <p:nvPr/>
        </p:nvSpPr>
        <p:spPr>
          <a:xfrm>
            <a:off x="74645" y="96974"/>
            <a:ext cx="12008498" cy="66640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8023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8569EB-E8A4-85F9-1F01-EF28132FBA7E}"/>
              </a:ext>
            </a:extLst>
          </p:cNvPr>
          <p:cNvSpPr txBox="1"/>
          <p:nvPr/>
        </p:nvSpPr>
        <p:spPr>
          <a:xfrm>
            <a:off x="121298" y="186613"/>
            <a:ext cx="11971175" cy="7294305"/>
          </a:xfrm>
          <a:prstGeom prst="rect">
            <a:avLst/>
          </a:prstGeom>
          <a:noFill/>
        </p:spPr>
        <p:txBody>
          <a:bodyPr wrap="square" rtlCol="0">
            <a:spAutoFit/>
          </a:bodyPr>
          <a:lstStyle/>
          <a:p>
            <a:pPr algn="l"/>
            <a:r>
              <a:rPr lang="en-US" sz="1400" b="1" dirty="0">
                <a:latin typeface="Times New Roman" panose="02020603050405020304" pitchFamily="18" charset="0"/>
                <a:cs typeface="Times New Roman" panose="02020603050405020304" pitchFamily="18" charset="0"/>
              </a:rPr>
              <a:t>2</a:t>
            </a:r>
            <a:r>
              <a:rPr lang="en-US" sz="1400" b="1" i="0" dirty="0">
                <a:effectLst/>
                <a:latin typeface="Times New Roman" panose="02020603050405020304" pitchFamily="18" charset="0"/>
                <a:cs typeface="Times New Roman" panose="02020603050405020304" pitchFamily="18" charset="0"/>
              </a:rPr>
              <a:t>. General Description-</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hotel </a:t>
            </a:r>
            <a:r>
              <a:rPr lang="en-US" sz="1200" dirty="0">
                <a:solidFill>
                  <a:srgbClr val="374151"/>
                </a:solidFill>
                <a:latin typeface="Times New Roman" panose="02020603050405020304" pitchFamily="18" charset="0"/>
                <a:cs typeface="Times New Roman" panose="02020603050405020304" pitchFamily="18" charset="0"/>
              </a:rPr>
              <a:t>w</a:t>
            </a:r>
            <a:r>
              <a:rPr lang="en-US" sz="1200" b="0" i="0" dirty="0">
                <a:solidFill>
                  <a:srgbClr val="374151"/>
                </a:solidFill>
                <a:effectLst/>
                <a:latin typeface="Times New Roman" panose="02020603050405020304" pitchFamily="18" charset="0"/>
                <a:cs typeface="Times New Roman" panose="02020603050405020304" pitchFamily="18" charset="0"/>
              </a:rPr>
              <a:t>ebsite is an online platform developed to provide comprehensive information about the hotel's menu, services, location, and other relevant details to potential customers. It is designed to streamline the process of table reservations and facilitate online food ordering for takeout and delivery. The website aims to enhance user experience and accessibility, ensuring a seamless and convenient interaction for both customers and hotel staff.</a:t>
            </a:r>
          </a:p>
          <a:p>
            <a:pPr algn="l"/>
            <a:r>
              <a:rPr lang="en-US" sz="1400" b="1" dirty="0">
                <a:latin typeface="Times New Roman" panose="02020603050405020304" pitchFamily="18" charset="0"/>
                <a:cs typeface="Times New Roman" panose="02020603050405020304" pitchFamily="18" charset="0"/>
              </a:rPr>
              <a:t>2.1</a:t>
            </a:r>
            <a:r>
              <a:rPr lang="en-US" sz="1400" b="1" i="0" dirty="0">
                <a:effectLst/>
                <a:latin typeface="Times New Roman" panose="02020603050405020304" pitchFamily="18" charset="0"/>
                <a:cs typeface="Times New Roman" panose="02020603050405020304" pitchFamily="18" charset="0"/>
              </a:rPr>
              <a:t>. Product Perspective</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Restaurant Website will function as an integral part of the restaurant's overall business strategy. It will be linked with the restaurant's internal management system, including inventory management, order processing, and customer relationship management, to ensure a seamless and efficient operation. The website will also integrate with the restaurant's payment processing system and potentially with third-party delivery services to manage online orders effectively.</a:t>
            </a:r>
          </a:p>
          <a:p>
            <a:pPr algn="l"/>
            <a:r>
              <a:rPr lang="en-US" sz="1400" b="1" i="0" dirty="0">
                <a:effectLst/>
                <a:latin typeface="Times New Roman" panose="02020603050405020304" pitchFamily="18" charset="0"/>
                <a:cs typeface="Times New Roman" panose="02020603050405020304" pitchFamily="18" charset="0"/>
              </a:rPr>
              <a:t>2.2. Product Functions</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key functions of the restaurant website include: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Displaying an interactive and visually appealing menu with item details and prices.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Facilitating online reservations for dining at the restaurant.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Enabling online food ordering for takeout and delivery.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Providing information about the restaurant's location, hours of operation, and contact details.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Offering a user-friendly interface that is responsive across various devices.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Allowing customers to provide feedback and reviews about their dining experiences.</a:t>
            </a:r>
          </a:p>
          <a:p>
            <a:pPr algn="l"/>
            <a:r>
              <a:rPr lang="en-US" sz="1400" b="1" dirty="0">
                <a:latin typeface="Times New Roman" panose="02020603050405020304" pitchFamily="18" charset="0"/>
                <a:cs typeface="Times New Roman" panose="02020603050405020304" pitchFamily="18" charset="0"/>
              </a:rPr>
              <a:t>2</a:t>
            </a:r>
            <a:r>
              <a:rPr lang="en-US" sz="1400" b="1" i="0" dirty="0">
                <a:effectLst/>
                <a:latin typeface="Times New Roman" panose="02020603050405020304" pitchFamily="18" charset="0"/>
                <a:cs typeface="Times New Roman" panose="02020603050405020304" pitchFamily="18" charset="0"/>
              </a:rPr>
              <a:t>.3. User Characteristics</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users of the restaurant website include: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Customers looking for information about the restaurant's menu, location, and services.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Individuals interested in making online reservations for dining at the restaurant.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Customers seeking to place orders for takeout or delivery.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Restaurant staff responsible for managing and fulfilling reservations and orders.</a:t>
            </a:r>
          </a:p>
          <a:p>
            <a:pPr algn="l"/>
            <a:r>
              <a:rPr lang="en-US" sz="1400" b="1" dirty="0">
                <a:latin typeface="Times New Roman" panose="02020603050405020304" pitchFamily="18" charset="0"/>
                <a:cs typeface="Times New Roman" panose="02020603050405020304" pitchFamily="18" charset="0"/>
              </a:rPr>
              <a:t>2.4</a:t>
            </a:r>
            <a:r>
              <a:rPr lang="en-US" sz="1400" b="1" i="0" dirty="0">
                <a:effectLst/>
                <a:latin typeface="Times New Roman" panose="02020603050405020304" pitchFamily="18" charset="0"/>
                <a:cs typeface="Times New Roman" panose="02020603050405020304" pitchFamily="18" charset="0"/>
              </a:rPr>
              <a:t>. General Constraints</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development of the restaurant website must adhere to the following constraints: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Compliance with data protection and privacy regulations.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Integration with a secure payment gateway for online transactions.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Compatibility with various web browsers and devices.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Adherence to the restaurant's branding guidelines and visual identity.</a:t>
            </a:r>
          </a:p>
          <a:p>
            <a:pPr algn="l"/>
            <a:r>
              <a:rPr lang="en-US" sz="1400" b="1" dirty="0">
                <a:latin typeface="Times New Roman" panose="02020603050405020304" pitchFamily="18" charset="0"/>
                <a:cs typeface="Times New Roman" panose="02020603050405020304" pitchFamily="18" charset="0"/>
              </a:rPr>
              <a:t>2.5</a:t>
            </a:r>
            <a:r>
              <a:rPr lang="en-US" sz="1400" b="1" i="0" dirty="0">
                <a:effectLst/>
                <a:latin typeface="Times New Roman" panose="02020603050405020304" pitchFamily="18" charset="0"/>
                <a:cs typeface="Times New Roman" panose="02020603050405020304" pitchFamily="18" charset="0"/>
              </a:rPr>
              <a:t>. Assumptions and Dependencies</a:t>
            </a:r>
          </a:p>
          <a:p>
            <a:pPr algn="l"/>
            <a:r>
              <a:rPr lang="en-US" sz="1200" b="0" i="0" dirty="0">
                <a:solidFill>
                  <a:srgbClr val="374151"/>
                </a:solidFill>
                <a:effectLst/>
                <a:latin typeface="Times New Roman" panose="02020603050405020304" pitchFamily="18" charset="0"/>
                <a:cs typeface="Times New Roman" panose="02020603050405020304" pitchFamily="18" charset="0"/>
              </a:rPr>
              <a:t>The development of the restaurant website is based on the following assumptions and dependencies: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Availability of a stable internet connection for users accessing the website.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Integration with a reliable web hosting service for data storage and management.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Accessibility to a secure online payment processing system for handling transactions.</a:t>
            </a:r>
          </a:p>
          <a:p>
            <a:pPr algn="l">
              <a:buFont typeface="Arial" panose="020B0604020202020204" pitchFamily="34" charset="0"/>
              <a:buChar char="•"/>
            </a:pPr>
            <a:endParaRPr lang="en-US" sz="1200" b="0" i="0" dirty="0">
              <a:solidFill>
                <a:srgbClr val="374151"/>
              </a:solidFill>
              <a:effectLst/>
              <a:latin typeface="Söhne"/>
            </a:endParaRPr>
          </a:p>
          <a:p>
            <a:pPr algn="l">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gn="l"/>
            <a:endParaRPr lang="en-US" b="0" i="0" dirty="0">
              <a:solidFill>
                <a:srgbClr val="374151"/>
              </a:solidFill>
              <a:effectLst/>
            </a:endParaRPr>
          </a:p>
          <a:p>
            <a:pPr algn="l"/>
            <a:endParaRPr lang="en-US" b="0" i="0" dirty="0">
              <a:solidFill>
                <a:srgbClr val="374151"/>
              </a:solidFill>
              <a:effectLst/>
              <a:latin typeface="Söhne"/>
            </a:endParaRPr>
          </a:p>
        </p:txBody>
      </p:sp>
      <p:sp>
        <p:nvSpPr>
          <p:cNvPr id="3" name="Rectangle 2">
            <a:extLst>
              <a:ext uri="{FF2B5EF4-FFF2-40B4-BE49-F238E27FC236}">
                <a16:creationId xmlns:a16="http://schemas.microsoft.com/office/drawing/2014/main" id="{8BF32015-D851-582C-F9B5-88EBFFC127DE}"/>
              </a:ext>
            </a:extLst>
          </p:cNvPr>
          <p:cNvSpPr/>
          <p:nvPr/>
        </p:nvSpPr>
        <p:spPr>
          <a:xfrm>
            <a:off x="99526" y="121298"/>
            <a:ext cx="11971176" cy="655008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86149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8D580D-3AA1-D2D9-4C5B-022A225DF27A}"/>
              </a:ext>
            </a:extLst>
          </p:cNvPr>
          <p:cNvSpPr txBox="1"/>
          <p:nvPr/>
        </p:nvSpPr>
        <p:spPr>
          <a:xfrm>
            <a:off x="102638" y="93306"/>
            <a:ext cx="12089362" cy="7171194"/>
          </a:xfrm>
          <a:prstGeom prst="rect">
            <a:avLst/>
          </a:prstGeom>
          <a:noFill/>
        </p:spPr>
        <p:txBody>
          <a:bodyPr wrap="square">
            <a:spAutoFit/>
          </a:bodyPr>
          <a:lstStyle/>
          <a:p>
            <a:pPr algn="l"/>
            <a:r>
              <a:rPr lang="en-US" sz="1400" b="1" i="0" dirty="0">
                <a:effectLst/>
                <a:latin typeface="Times New Roman" panose="02020603050405020304" pitchFamily="18" charset="0"/>
                <a:cs typeface="Times New Roman" panose="02020603050405020304" pitchFamily="18" charset="0"/>
              </a:rPr>
              <a:t>3. Specific Requirements</a:t>
            </a:r>
          </a:p>
          <a:p>
            <a:pPr algn="l"/>
            <a:r>
              <a:rPr lang="en-US" sz="1400" b="1" i="0" dirty="0">
                <a:effectLst/>
                <a:latin typeface="Times New Roman" panose="02020603050405020304" pitchFamily="18" charset="0"/>
                <a:cs typeface="Times New Roman" panose="02020603050405020304" pitchFamily="18" charset="0"/>
              </a:rPr>
              <a:t>3.1 External Interface Requirements</a:t>
            </a:r>
          </a:p>
          <a:p>
            <a:pPr algn="l"/>
            <a:r>
              <a:rPr lang="en-US" sz="1400" b="1" i="0" dirty="0">
                <a:solidFill>
                  <a:srgbClr val="374151"/>
                </a:solidFill>
                <a:effectLst/>
                <a:latin typeface="Times New Roman" panose="02020603050405020304" pitchFamily="18" charset="0"/>
                <a:cs typeface="Times New Roman" panose="02020603050405020304" pitchFamily="18" charset="0"/>
              </a:rPr>
              <a:t>3.1.1 User Interfaces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user interface should be intuitive and visually appealing, providing easy navigation for customers to explore the menu, make reservations, and place orders.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interface should be responsive and accessible across various devices, including desktops, laptops, tablets, and smartphones.</a:t>
            </a:r>
          </a:p>
          <a:p>
            <a:pPr algn="l"/>
            <a:r>
              <a:rPr lang="en-US" sz="1400" b="1" i="0" dirty="0">
                <a:solidFill>
                  <a:srgbClr val="374151"/>
                </a:solidFill>
                <a:effectLst/>
                <a:latin typeface="Times New Roman" panose="02020603050405020304" pitchFamily="18" charset="0"/>
                <a:cs typeface="Times New Roman" panose="02020603050405020304" pitchFamily="18" charset="0"/>
              </a:rPr>
              <a:t>3.1.2 Hardware Interfaces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be compatible with standard hardware configurations, including common web browsers and mobile devices.</a:t>
            </a:r>
          </a:p>
          <a:p>
            <a:pPr algn="l"/>
            <a:r>
              <a:rPr lang="en-US" sz="1400" b="1" i="0" dirty="0">
                <a:solidFill>
                  <a:srgbClr val="374151"/>
                </a:solidFill>
                <a:effectLst/>
                <a:latin typeface="Times New Roman" panose="02020603050405020304" pitchFamily="18" charset="0"/>
                <a:cs typeface="Times New Roman" panose="02020603050405020304" pitchFamily="18" charset="0"/>
              </a:rPr>
              <a:t>3.1.3 Software Interfaces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integrate with the restaurant's internal systems, including the point of sale (POS) system, inventory management software, and customer relationship management (CRM) tools.</a:t>
            </a:r>
          </a:p>
          <a:p>
            <a:pPr algn="l"/>
            <a:r>
              <a:rPr lang="en-US" sz="1400" b="1" i="0" dirty="0">
                <a:solidFill>
                  <a:srgbClr val="374151"/>
                </a:solidFill>
                <a:effectLst/>
                <a:latin typeface="Times New Roman" panose="02020603050405020304" pitchFamily="18" charset="0"/>
                <a:cs typeface="Times New Roman" panose="02020603050405020304" pitchFamily="18" charset="0"/>
              </a:rPr>
              <a:t>3.1.4 Communications Interfaces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support secure communication protocols for handling online transactions and customer data.</a:t>
            </a:r>
          </a:p>
          <a:p>
            <a:pPr algn="l"/>
            <a:r>
              <a:rPr lang="en-US" sz="1400" b="1" i="0" dirty="0">
                <a:effectLst/>
                <a:latin typeface="Times New Roman" panose="02020603050405020304" pitchFamily="18" charset="0"/>
                <a:cs typeface="Times New Roman" panose="02020603050405020304" pitchFamily="18" charset="0"/>
              </a:rPr>
              <a:t>3.2 Functional Requirements</a:t>
            </a:r>
          </a:p>
          <a:p>
            <a:pPr algn="l"/>
            <a:r>
              <a:rPr lang="en-US" sz="1400" b="1" i="0" dirty="0">
                <a:solidFill>
                  <a:srgbClr val="374151"/>
                </a:solidFill>
                <a:effectLst/>
                <a:latin typeface="Times New Roman" panose="02020603050405020304" pitchFamily="18" charset="0"/>
                <a:cs typeface="Times New Roman" panose="02020603050405020304" pitchFamily="18" charset="0"/>
              </a:rPr>
              <a:t>3.2.1 Online Menu Display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display the restaurant's menu, including categories, item descriptions, prices, and dietary information.</a:t>
            </a:r>
          </a:p>
          <a:p>
            <a:pPr algn="l"/>
            <a:r>
              <a:rPr lang="en-US" sz="1400" b="1" i="0" dirty="0">
                <a:solidFill>
                  <a:srgbClr val="374151"/>
                </a:solidFill>
                <a:effectLst/>
                <a:latin typeface="Times New Roman" panose="02020603050405020304" pitchFamily="18" charset="0"/>
                <a:cs typeface="Times New Roman" panose="02020603050405020304" pitchFamily="18" charset="0"/>
              </a:rPr>
              <a:t>3.2.2 Reservation Management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Customers should be able to view the restaurant's availability and make table reservations online.</a:t>
            </a:r>
          </a:p>
          <a:p>
            <a:pPr algn="l"/>
            <a:r>
              <a:rPr lang="en-US" sz="1400" b="1" i="0" dirty="0">
                <a:solidFill>
                  <a:srgbClr val="374151"/>
                </a:solidFill>
                <a:effectLst/>
                <a:latin typeface="Times New Roman" panose="02020603050405020304" pitchFamily="18" charset="0"/>
                <a:cs typeface="Times New Roman" panose="02020603050405020304" pitchFamily="18" charset="0"/>
              </a:rPr>
              <a:t>3.2.3 Online Ordering System</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allow customers to place orders for takeout and delivery, including selecting menu items, specifying customizations, and making payments.</a:t>
            </a:r>
          </a:p>
          <a:p>
            <a:pPr algn="l"/>
            <a:r>
              <a:rPr lang="en-US" sz="1400" b="1" i="0" dirty="0">
                <a:effectLst/>
                <a:latin typeface="Times New Roman" panose="02020603050405020304" pitchFamily="18" charset="0"/>
                <a:cs typeface="Times New Roman" panose="02020603050405020304" pitchFamily="18" charset="0"/>
              </a:rPr>
              <a:t>3.5 Non-functional Requirements</a:t>
            </a:r>
          </a:p>
          <a:p>
            <a:pPr algn="l"/>
            <a:r>
              <a:rPr lang="en-US" sz="1400" b="1" i="0" dirty="0">
                <a:effectLst/>
                <a:latin typeface="Times New Roman" panose="02020603050405020304" pitchFamily="18" charset="0"/>
                <a:cs typeface="Times New Roman" panose="02020603050405020304" pitchFamily="18" charset="0"/>
              </a:rPr>
              <a:t>3.5.1 Performance</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load quickly and respond to user interactions promptly, even during peak traffic hours.</a:t>
            </a:r>
          </a:p>
          <a:p>
            <a:pPr algn="l"/>
            <a:r>
              <a:rPr lang="en-US" sz="1400" b="1" i="0" dirty="0">
                <a:effectLst/>
                <a:latin typeface="Times New Roman" panose="02020603050405020304" pitchFamily="18" charset="0"/>
                <a:cs typeface="Times New Roman" panose="02020603050405020304" pitchFamily="18" charset="0"/>
              </a:rPr>
              <a:t>3.5.2 Reliability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be reliable and available for use 24/7, with minimal downtime for maintenance or updates.</a:t>
            </a:r>
          </a:p>
          <a:p>
            <a:pPr algn="l"/>
            <a:r>
              <a:rPr lang="en-US" sz="1400" b="1" i="0" dirty="0">
                <a:effectLst/>
                <a:latin typeface="Times New Roman" panose="02020603050405020304" pitchFamily="18" charset="0"/>
                <a:cs typeface="Times New Roman" panose="02020603050405020304" pitchFamily="18" charset="0"/>
              </a:rPr>
              <a:t>3.5.3 Availability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have a high uptime percentage, ensuring that customers can access the website and its services without interruptions.</a:t>
            </a:r>
          </a:p>
          <a:p>
            <a:pPr algn="l"/>
            <a:r>
              <a:rPr lang="en-US" sz="1400" b="1" i="0" dirty="0">
                <a:effectLst/>
                <a:latin typeface="Times New Roman" panose="02020603050405020304" pitchFamily="18" charset="0"/>
                <a:cs typeface="Times New Roman" panose="02020603050405020304" pitchFamily="18" charset="0"/>
              </a:rPr>
              <a:t>3.5.4 Security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implement robust security measures to protect user data, transactions, and sensitive information.</a:t>
            </a:r>
          </a:p>
          <a:p>
            <a:pPr algn="l"/>
            <a:r>
              <a:rPr lang="en-US" sz="1400" b="1" i="0" dirty="0">
                <a:effectLst/>
                <a:latin typeface="Times New Roman" panose="02020603050405020304" pitchFamily="18" charset="0"/>
                <a:cs typeface="Times New Roman" panose="02020603050405020304" pitchFamily="18" charset="0"/>
              </a:rPr>
              <a:t>3.5.5 Maintainability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be designed with clean and modular code, making it easy for developers to maintain and update the system.</a:t>
            </a:r>
          </a:p>
          <a:p>
            <a:pPr algn="l"/>
            <a:r>
              <a:rPr lang="en-US" sz="1400" b="1" i="0" dirty="0">
                <a:effectLst/>
                <a:latin typeface="Times New Roman" panose="02020603050405020304" pitchFamily="18" charset="0"/>
                <a:cs typeface="Times New Roman" panose="02020603050405020304" pitchFamily="18" charset="0"/>
              </a:rPr>
              <a:t>3.5.6 Portability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be compatible with various operating systems and devices, ensuring a seamless user experience across different platforms.</a:t>
            </a:r>
          </a:p>
          <a:p>
            <a:pPr algn="l">
              <a:buFont typeface="Arial" panose="020B0604020202020204" pitchFamily="34" charset="0"/>
              <a:buChar char="•"/>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2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rgbClr val="374151"/>
              </a:solidFill>
              <a:effectLst/>
              <a:latin typeface="Söhne"/>
            </a:endParaRPr>
          </a:p>
        </p:txBody>
      </p:sp>
      <p:sp>
        <p:nvSpPr>
          <p:cNvPr id="4" name="Rectangle 3">
            <a:extLst>
              <a:ext uri="{FF2B5EF4-FFF2-40B4-BE49-F238E27FC236}">
                <a16:creationId xmlns:a16="http://schemas.microsoft.com/office/drawing/2014/main" id="{8E8D9271-6251-ACA0-363C-9402FE441D3C}"/>
              </a:ext>
            </a:extLst>
          </p:cNvPr>
          <p:cNvSpPr/>
          <p:nvPr/>
        </p:nvSpPr>
        <p:spPr>
          <a:xfrm>
            <a:off x="102638" y="93306"/>
            <a:ext cx="11905860" cy="667138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2001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FE8E52-D278-8F12-D763-EF62CFE8894D}"/>
              </a:ext>
            </a:extLst>
          </p:cNvPr>
          <p:cNvSpPr txBox="1"/>
          <p:nvPr/>
        </p:nvSpPr>
        <p:spPr>
          <a:xfrm>
            <a:off x="102638" y="-121298"/>
            <a:ext cx="12089362" cy="1754326"/>
          </a:xfrm>
          <a:prstGeom prst="rect">
            <a:avLst/>
          </a:prstGeom>
          <a:noFill/>
        </p:spPr>
        <p:txBody>
          <a:bodyPr wrap="square">
            <a:spAutoFit/>
          </a:bodyPr>
          <a:lstStyle/>
          <a:p>
            <a:pPr algn="l"/>
            <a:endParaRPr lang="en-US" sz="1400" b="1" i="0" dirty="0">
              <a:effectLst/>
              <a:latin typeface="Times New Roman" panose="02020603050405020304" pitchFamily="18" charset="0"/>
              <a:cs typeface="Times New Roman" panose="02020603050405020304" pitchFamily="18" charset="0"/>
            </a:endParaRPr>
          </a:p>
          <a:p>
            <a:pPr algn="l"/>
            <a:r>
              <a:rPr lang="en-US" sz="1400" b="1" i="0" dirty="0">
                <a:effectLst/>
                <a:latin typeface="Times New Roman" panose="02020603050405020304" pitchFamily="18" charset="0"/>
                <a:cs typeface="Times New Roman" panose="02020603050405020304" pitchFamily="18" charset="0"/>
              </a:rPr>
              <a:t>3.7 Design Constraints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design should comply with the restaurant's branding guidelines and visual identity.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user interface design should be consistent and coherent throughout the website.</a:t>
            </a:r>
          </a:p>
          <a:p>
            <a:pPr algn="l"/>
            <a:r>
              <a:rPr lang="en-US" sz="1400" b="1" i="0" dirty="0">
                <a:effectLst/>
                <a:latin typeface="Times New Roman" panose="02020603050405020304" pitchFamily="18" charset="0"/>
                <a:cs typeface="Times New Roman" panose="02020603050405020304" pitchFamily="18" charset="0"/>
              </a:rPr>
              <a:t>3.9 Other Requirements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provide multilingual support to accommodate customers from diverse language backgrounds.</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The website should comply with the accessibility guidelines to ensure that it is usable by people with disabilities.</a:t>
            </a:r>
          </a:p>
          <a:p>
            <a:pPr algn="l">
              <a:buFont typeface="Arial" panose="020B0604020202020204" pitchFamily="34" charset="0"/>
              <a:buChar char="•"/>
            </a:pPr>
            <a:endParaRPr lang="en-US" b="0" i="0" dirty="0">
              <a:solidFill>
                <a:srgbClr val="374151"/>
              </a:solidFill>
              <a:effectLst/>
              <a:latin typeface="Söhne"/>
            </a:endParaRPr>
          </a:p>
        </p:txBody>
      </p:sp>
      <p:sp>
        <p:nvSpPr>
          <p:cNvPr id="2" name="Rectangle 1">
            <a:extLst>
              <a:ext uri="{FF2B5EF4-FFF2-40B4-BE49-F238E27FC236}">
                <a16:creationId xmlns:a16="http://schemas.microsoft.com/office/drawing/2014/main" id="{8FFCCE71-D718-F6DB-33FD-7B70599C1182}"/>
              </a:ext>
            </a:extLst>
          </p:cNvPr>
          <p:cNvSpPr/>
          <p:nvPr/>
        </p:nvSpPr>
        <p:spPr>
          <a:xfrm>
            <a:off x="102638" y="65314"/>
            <a:ext cx="11986724" cy="669004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C940186C-D67B-57A4-CDF2-07EE0B247ABF}"/>
              </a:ext>
            </a:extLst>
          </p:cNvPr>
          <p:cNvSpPr txBox="1"/>
          <p:nvPr/>
        </p:nvSpPr>
        <p:spPr>
          <a:xfrm>
            <a:off x="177282" y="1511564"/>
            <a:ext cx="8969049" cy="307772"/>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References:-</a:t>
            </a:r>
            <a:endParaRPr lang="en-IN"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BBDA87-1DDE-2614-438B-30A48FD47086}"/>
              </a:ext>
            </a:extLst>
          </p:cNvPr>
          <p:cNvSpPr txBox="1"/>
          <p:nvPr/>
        </p:nvSpPr>
        <p:spPr>
          <a:xfrm>
            <a:off x="102638" y="1880892"/>
            <a:ext cx="9043694" cy="461665"/>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 https://www.w3schools.com/</a:t>
            </a:r>
          </a:p>
          <a:p>
            <a:r>
              <a:rPr lang="en-US" sz="1200" dirty="0">
                <a:latin typeface="Times New Roman" panose="02020603050405020304" pitchFamily="18" charset="0"/>
                <a:cs typeface="Times New Roman" panose="02020603050405020304" pitchFamily="18" charset="0"/>
              </a:rPr>
              <a:t>2</a:t>
            </a:r>
            <a:r>
              <a:rPr lang="en-IN" sz="1200" dirty="0">
                <a:latin typeface="Times New Roman" panose="02020603050405020304" pitchFamily="18" charset="0"/>
                <a:cs typeface="Times New Roman" panose="02020603050405020304" pitchFamily="18" charset="0"/>
              </a:rPr>
              <a:t>. https://www.geeksforgeeks.org/</a:t>
            </a:r>
          </a:p>
        </p:txBody>
      </p:sp>
      <p:cxnSp>
        <p:nvCxnSpPr>
          <p:cNvPr id="9" name="Straight Connector 8">
            <a:extLst>
              <a:ext uri="{FF2B5EF4-FFF2-40B4-BE49-F238E27FC236}">
                <a16:creationId xmlns:a16="http://schemas.microsoft.com/office/drawing/2014/main" id="{1919FBEE-A764-1F1F-C999-CFD4AC20F181}"/>
              </a:ext>
            </a:extLst>
          </p:cNvPr>
          <p:cNvCxnSpPr/>
          <p:nvPr/>
        </p:nvCxnSpPr>
        <p:spPr>
          <a:xfrm>
            <a:off x="177283" y="1819336"/>
            <a:ext cx="106369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357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0555EB-87AC-6455-942D-3E795FFFC0B0}"/>
              </a:ext>
            </a:extLst>
          </p:cNvPr>
          <p:cNvSpPr txBox="1"/>
          <p:nvPr/>
        </p:nvSpPr>
        <p:spPr>
          <a:xfrm>
            <a:off x="93306" y="111967"/>
            <a:ext cx="3359021"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Analysis Model:-</a:t>
            </a:r>
          </a:p>
        </p:txBody>
      </p:sp>
      <p:cxnSp>
        <p:nvCxnSpPr>
          <p:cNvPr id="5" name="Straight Connector 4">
            <a:extLst>
              <a:ext uri="{FF2B5EF4-FFF2-40B4-BE49-F238E27FC236}">
                <a16:creationId xmlns:a16="http://schemas.microsoft.com/office/drawing/2014/main" id="{6328FA2D-418D-65E7-0B11-BEC4B4A7FE46}"/>
              </a:ext>
            </a:extLst>
          </p:cNvPr>
          <p:cNvCxnSpPr>
            <a:cxnSpLocks/>
          </p:cNvCxnSpPr>
          <p:nvPr/>
        </p:nvCxnSpPr>
        <p:spPr>
          <a:xfrm>
            <a:off x="93306" y="419744"/>
            <a:ext cx="1371600" cy="0"/>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CABE63CE-475B-C44A-0FB5-00AD499F5961}"/>
              </a:ext>
            </a:extLst>
          </p:cNvPr>
          <p:cNvSpPr/>
          <p:nvPr/>
        </p:nvSpPr>
        <p:spPr>
          <a:xfrm>
            <a:off x="5850294" y="1408922"/>
            <a:ext cx="1222310" cy="5411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Home</a:t>
            </a:r>
          </a:p>
        </p:txBody>
      </p:sp>
      <p:sp>
        <p:nvSpPr>
          <p:cNvPr id="16" name="Rectangle 15">
            <a:extLst>
              <a:ext uri="{FF2B5EF4-FFF2-40B4-BE49-F238E27FC236}">
                <a16:creationId xmlns:a16="http://schemas.microsoft.com/office/drawing/2014/main" id="{87DC9CE8-F120-B26F-C2C2-EB6B66B01F3B}"/>
              </a:ext>
            </a:extLst>
          </p:cNvPr>
          <p:cNvSpPr/>
          <p:nvPr/>
        </p:nvSpPr>
        <p:spPr>
          <a:xfrm>
            <a:off x="195944" y="3741602"/>
            <a:ext cx="1049693" cy="47583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About Us</a:t>
            </a:r>
          </a:p>
        </p:txBody>
      </p:sp>
      <p:sp>
        <p:nvSpPr>
          <p:cNvPr id="17" name="Rectangle 16">
            <a:extLst>
              <a:ext uri="{FF2B5EF4-FFF2-40B4-BE49-F238E27FC236}">
                <a16:creationId xmlns:a16="http://schemas.microsoft.com/office/drawing/2014/main" id="{310C52D6-B7A0-81E6-3C68-3AA45A803BBE}"/>
              </a:ext>
            </a:extLst>
          </p:cNvPr>
          <p:cNvSpPr/>
          <p:nvPr/>
        </p:nvSpPr>
        <p:spPr>
          <a:xfrm>
            <a:off x="6461448" y="3781629"/>
            <a:ext cx="1286070" cy="422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Services</a:t>
            </a:r>
          </a:p>
        </p:txBody>
      </p:sp>
      <p:sp>
        <p:nvSpPr>
          <p:cNvPr id="18" name="Rectangle 17">
            <a:extLst>
              <a:ext uri="{FF2B5EF4-FFF2-40B4-BE49-F238E27FC236}">
                <a16:creationId xmlns:a16="http://schemas.microsoft.com/office/drawing/2014/main" id="{3614E6FD-B74D-5A2E-830F-486D96C7B6CC}"/>
              </a:ext>
            </a:extLst>
          </p:cNvPr>
          <p:cNvSpPr/>
          <p:nvPr/>
        </p:nvSpPr>
        <p:spPr>
          <a:xfrm>
            <a:off x="8742784" y="3794852"/>
            <a:ext cx="1286069" cy="422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Menu</a:t>
            </a:r>
          </a:p>
        </p:txBody>
      </p:sp>
      <p:sp>
        <p:nvSpPr>
          <p:cNvPr id="19" name="Rectangle 18">
            <a:extLst>
              <a:ext uri="{FF2B5EF4-FFF2-40B4-BE49-F238E27FC236}">
                <a16:creationId xmlns:a16="http://schemas.microsoft.com/office/drawing/2014/main" id="{B91D4BE2-F198-7B5E-3D9B-DF7DA5C22F63}"/>
              </a:ext>
            </a:extLst>
          </p:cNvPr>
          <p:cNvSpPr/>
          <p:nvPr/>
        </p:nvSpPr>
        <p:spPr>
          <a:xfrm>
            <a:off x="10804849" y="3794852"/>
            <a:ext cx="1191207" cy="4093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O</a:t>
            </a:r>
            <a:r>
              <a:rPr lang="en-IN" sz="1400" dirty="0" err="1">
                <a:latin typeface="Times New Roman" panose="02020603050405020304" pitchFamily="18" charset="0"/>
                <a:cs typeface="Times New Roman" panose="02020603050405020304" pitchFamily="18" charset="0"/>
              </a:rPr>
              <a:t>rder</a:t>
            </a:r>
            <a:endParaRPr lang="en-IN" sz="1400" dirty="0">
              <a:latin typeface="Times New Roman" panose="02020603050405020304" pitchFamily="18" charset="0"/>
              <a:cs typeface="Times New Roman" panose="02020603050405020304" pitchFamily="18" charset="0"/>
            </a:endParaRPr>
          </a:p>
        </p:txBody>
      </p:sp>
      <p:cxnSp>
        <p:nvCxnSpPr>
          <p:cNvPr id="51" name="Straight Arrow Connector 50">
            <a:extLst>
              <a:ext uri="{FF2B5EF4-FFF2-40B4-BE49-F238E27FC236}">
                <a16:creationId xmlns:a16="http://schemas.microsoft.com/office/drawing/2014/main" id="{74579A3B-A0A7-B87B-F573-D6AFEE2553A9}"/>
              </a:ext>
            </a:extLst>
          </p:cNvPr>
          <p:cNvCxnSpPr>
            <a:cxnSpLocks/>
            <a:stCxn id="17" idx="3"/>
            <a:endCxn id="18" idx="1"/>
          </p:cNvCxnSpPr>
          <p:nvPr/>
        </p:nvCxnSpPr>
        <p:spPr>
          <a:xfrm>
            <a:off x="7747518" y="3992921"/>
            <a:ext cx="995266" cy="13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21549FCD-7EF2-ED1E-203A-0E477822652E}"/>
              </a:ext>
            </a:extLst>
          </p:cNvPr>
          <p:cNvSpPr txBox="1"/>
          <p:nvPr/>
        </p:nvSpPr>
        <p:spPr>
          <a:xfrm>
            <a:off x="970384" y="1101145"/>
            <a:ext cx="1670179" cy="307777"/>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Flow Chart</a:t>
            </a:r>
            <a:r>
              <a:rPr lang="en-IN" sz="1400" b="1" dirty="0">
                <a:latin typeface="Times New Roman" panose="02020603050405020304" pitchFamily="18" charset="0"/>
                <a:cs typeface="Times New Roman" panose="02020603050405020304" pitchFamily="18" charset="0"/>
                <a:sym typeface="Wingdings" panose="05000000000000000000" pitchFamily="2" charset="2"/>
              </a:rPr>
              <a:t></a:t>
            </a:r>
            <a:endParaRPr lang="en-IN" sz="1400" b="1" dirty="0">
              <a:latin typeface="Times New Roman" panose="02020603050405020304" pitchFamily="18" charset="0"/>
              <a:cs typeface="Times New Roman" panose="02020603050405020304" pitchFamily="18" charset="0"/>
            </a:endParaRPr>
          </a:p>
        </p:txBody>
      </p:sp>
      <p:cxnSp>
        <p:nvCxnSpPr>
          <p:cNvPr id="65" name="Straight Connector 64">
            <a:extLst>
              <a:ext uri="{FF2B5EF4-FFF2-40B4-BE49-F238E27FC236}">
                <a16:creationId xmlns:a16="http://schemas.microsoft.com/office/drawing/2014/main" id="{FACB4F2F-07A6-09F9-11F8-1BB468805050}"/>
              </a:ext>
            </a:extLst>
          </p:cNvPr>
          <p:cNvCxnSpPr>
            <a:cxnSpLocks/>
          </p:cNvCxnSpPr>
          <p:nvPr/>
        </p:nvCxnSpPr>
        <p:spPr>
          <a:xfrm>
            <a:off x="1045029" y="1408922"/>
            <a:ext cx="923730"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62E66EAA-85A9-C651-F96A-AC0DA23424EB}"/>
              </a:ext>
            </a:extLst>
          </p:cNvPr>
          <p:cNvSpPr/>
          <p:nvPr/>
        </p:nvSpPr>
        <p:spPr>
          <a:xfrm>
            <a:off x="46653" y="111967"/>
            <a:ext cx="12052041" cy="66340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286A5C42-ADE2-64FB-5A84-ADDAFEECC4E6}"/>
              </a:ext>
            </a:extLst>
          </p:cNvPr>
          <p:cNvCxnSpPr>
            <a:cxnSpLocks/>
            <a:stCxn id="18" idx="3"/>
            <a:endCxn id="19" idx="1"/>
          </p:cNvCxnSpPr>
          <p:nvPr/>
        </p:nvCxnSpPr>
        <p:spPr>
          <a:xfrm flipV="1">
            <a:off x="10028853" y="3999533"/>
            <a:ext cx="775996" cy="6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48AA51D4-84DA-59E0-5D14-6D40AA9B167D}"/>
              </a:ext>
            </a:extLst>
          </p:cNvPr>
          <p:cNvSpPr/>
          <p:nvPr/>
        </p:nvSpPr>
        <p:spPr>
          <a:xfrm>
            <a:off x="2021634" y="3741602"/>
            <a:ext cx="1197427" cy="4626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Sign-in</a:t>
            </a:r>
            <a:endParaRPr lang="en-IN" sz="1400" dirty="0">
              <a:latin typeface="Times New Roman" panose="02020603050405020304" pitchFamily="18"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F6B6F1C7-AF33-1AE6-15CE-52AEE4309391}"/>
              </a:ext>
            </a:extLst>
          </p:cNvPr>
          <p:cNvCxnSpPr>
            <a:stCxn id="16" idx="3"/>
            <a:endCxn id="53" idx="1"/>
          </p:cNvCxnSpPr>
          <p:nvPr/>
        </p:nvCxnSpPr>
        <p:spPr>
          <a:xfrm flipV="1">
            <a:off x="1245637" y="3972908"/>
            <a:ext cx="775997" cy="6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6524046F-DF10-74D0-0D3A-598CAEC43C02}"/>
              </a:ext>
            </a:extLst>
          </p:cNvPr>
          <p:cNvSpPr/>
          <p:nvPr/>
        </p:nvSpPr>
        <p:spPr>
          <a:xfrm>
            <a:off x="4180112" y="3728379"/>
            <a:ext cx="1286069" cy="4890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Login</a:t>
            </a:r>
            <a:endParaRPr lang="en-IN" sz="1400" dirty="0">
              <a:latin typeface="Times New Roman" panose="02020603050405020304" pitchFamily="18" charset="0"/>
              <a:cs typeface="Times New Roman" panose="02020603050405020304" pitchFamily="18" charset="0"/>
            </a:endParaRPr>
          </a:p>
        </p:txBody>
      </p:sp>
      <p:cxnSp>
        <p:nvCxnSpPr>
          <p:cNvPr id="59" name="Straight Arrow Connector 58">
            <a:extLst>
              <a:ext uri="{FF2B5EF4-FFF2-40B4-BE49-F238E27FC236}">
                <a16:creationId xmlns:a16="http://schemas.microsoft.com/office/drawing/2014/main" id="{6674DB8C-042E-B77F-4012-85E28D2D8ED3}"/>
              </a:ext>
            </a:extLst>
          </p:cNvPr>
          <p:cNvCxnSpPr>
            <a:stCxn id="57" idx="3"/>
            <a:endCxn id="17" idx="1"/>
          </p:cNvCxnSpPr>
          <p:nvPr/>
        </p:nvCxnSpPr>
        <p:spPr>
          <a:xfrm>
            <a:off x="5466181" y="3972908"/>
            <a:ext cx="995267" cy="20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DA8449F6-EF36-46D6-D3AE-DA347BB767B3}"/>
              </a:ext>
            </a:extLst>
          </p:cNvPr>
          <p:cNvCxnSpPr>
            <a:stCxn id="53" idx="3"/>
            <a:endCxn id="57" idx="1"/>
          </p:cNvCxnSpPr>
          <p:nvPr/>
        </p:nvCxnSpPr>
        <p:spPr>
          <a:xfrm>
            <a:off x="3219061" y="3972908"/>
            <a:ext cx="9610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6C81222-FF13-6924-C19F-9ABF3FB46525}"/>
              </a:ext>
            </a:extLst>
          </p:cNvPr>
          <p:cNvCxnSpPr>
            <a:stCxn id="14" idx="2"/>
            <a:endCxn id="16" idx="0"/>
          </p:cNvCxnSpPr>
          <p:nvPr/>
        </p:nvCxnSpPr>
        <p:spPr>
          <a:xfrm flipH="1">
            <a:off x="720791" y="1950099"/>
            <a:ext cx="5740658" cy="17915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CD90A006-39AF-01D3-7794-6A623A3485DA}"/>
              </a:ext>
            </a:extLst>
          </p:cNvPr>
          <p:cNvCxnSpPr>
            <a:stCxn id="14" idx="2"/>
            <a:endCxn id="53" idx="0"/>
          </p:cNvCxnSpPr>
          <p:nvPr/>
        </p:nvCxnSpPr>
        <p:spPr>
          <a:xfrm flipH="1">
            <a:off x="2620348" y="1950099"/>
            <a:ext cx="3841101" cy="17915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DD25E5B2-35B7-E4A4-3D26-CC8C0C38592B}"/>
              </a:ext>
            </a:extLst>
          </p:cNvPr>
          <p:cNvCxnSpPr>
            <a:cxnSpLocks/>
            <a:endCxn id="17" idx="2"/>
          </p:cNvCxnSpPr>
          <p:nvPr/>
        </p:nvCxnSpPr>
        <p:spPr>
          <a:xfrm flipV="1">
            <a:off x="7104483" y="4204213"/>
            <a:ext cx="0" cy="582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5D67B95F-EAD6-AE53-2D45-3FE9C44CE7F0}"/>
              </a:ext>
            </a:extLst>
          </p:cNvPr>
          <p:cNvCxnSpPr>
            <a:cxnSpLocks/>
            <a:stCxn id="53" idx="2"/>
          </p:cNvCxnSpPr>
          <p:nvPr/>
        </p:nvCxnSpPr>
        <p:spPr>
          <a:xfrm rot="16200000" flipH="1">
            <a:off x="4571220" y="2253340"/>
            <a:ext cx="582390" cy="4484135"/>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6148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1345</Words>
  <Application>Microsoft Office PowerPoint</Application>
  <PresentationFormat>Widescreen</PresentationFormat>
  <Paragraphs>190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Neelotpal Chowdhury</dc:creator>
  <cp:lastModifiedBy>Neelotpal Chowdhury</cp:lastModifiedBy>
  <cp:revision>17</cp:revision>
  <dcterms:created xsi:type="dcterms:W3CDTF">2023-10-25T11:18:18Z</dcterms:created>
  <dcterms:modified xsi:type="dcterms:W3CDTF">2023-11-20T08:40:40Z</dcterms:modified>
</cp:coreProperties>
</file>